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82" r:id="rId2"/>
    <p:sldId id="280" r:id="rId3"/>
    <p:sldId id="292" r:id="rId4"/>
    <p:sldId id="281" r:id="rId5"/>
    <p:sldId id="256" r:id="rId6"/>
    <p:sldId id="287" r:id="rId7"/>
    <p:sldId id="285" r:id="rId8"/>
    <p:sldId id="264" r:id="rId9"/>
    <p:sldId id="257" r:id="rId10"/>
    <p:sldId id="261" r:id="rId11"/>
    <p:sldId id="288" r:id="rId12"/>
    <p:sldId id="293" r:id="rId13"/>
    <p:sldId id="289" r:id="rId14"/>
    <p:sldId id="263" r:id="rId15"/>
    <p:sldId id="294" r:id="rId16"/>
    <p:sldId id="296" r:id="rId17"/>
    <p:sldId id="297" r:id="rId18"/>
    <p:sldId id="266" r:id="rId19"/>
    <p:sldId id="284" r:id="rId20"/>
    <p:sldId id="267" r:id="rId21"/>
    <p:sldId id="268" r:id="rId22"/>
    <p:sldId id="269" r:id="rId23"/>
    <p:sldId id="279" r:id="rId24"/>
    <p:sldId id="290" r:id="rId25"/>
    <p:sldId id="286" r:id="rId26"/>
    <p:sldId id="298" r:id="rId27"/>
  </p:sldIdLst>
  <p:sldSz cx="12192000" cy="6858000"/>
  <p:notesSz cx="6810375" cy="99425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Rose Bang" initials="JRB" lastIdx="4" clrIdx="0">
    <p:extLst>
      <p:ext uri="{19B8F6BF-5375-455C-9EA6-DF929625EA0E}">
        <p15:presenceInfo xmlns:p15="http://schemas.microsoft.com/office/powerpoint/2012/main" userId="S-1-5-21-2100284113-1573851820-878952375-200988" providerId="AD"/>
      </p:ext>
    </p:extLst>
  </p:cmAuthor>
  <p:cmAuthor id="2" name="Daniel Rasmussen (LFST)" initials="DR(" lastIdx="2" clrIdx="1">
    <p:extLst>
      <p:ext uri="{19B8F6BF-5375-455C-9EA6-DF929625EA0E}">
        <p15:presenceInfo xmlns:p15="http://schemas.microsoft.com/office/powerpoint/2012/main" userId="S-1-5-21-2100284113-1573851820-878952375-200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108" d="100"/>
          <a:sy n="108" d="100"/>
        </p:scale>
        <p:origin x="5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BB556723-1EDB-4DAB-8896-A6D488C533B2}" type="datetimeFigureOut">
              <a:rPr lang="da-DK" smtClean="0"/>
              <a:t>11-06-2024</a:t>
            </a:fld>
            <a:endParaRPr lang="da-DK" dirty="0"/>
          </a:p>
        </p:txBody>
      </p:sp>
      <p:sp>
        <p:nvSpPr>
          <p:cNvPr id="4" name="Pladsholder til sidefod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C98FD692-7BC3-44E3-9BC5-10D848FDAD9C}" type="slidenum">
              <a:rPr lang="da-DK" smtClean="0"/>
              <a:t>‹nr.›</a:t>
            </a:fld>
            <a:endParaRPr lang="da-DK" dirty="0"/>
          </a:p>
        </p:txBody>
      </p:sp>
    </p:spTree>
    <p:extLst>
      <p:ext uri="{BB962C8B-B14F-4D97-AF65-F5344CB8AC3E}">
        <p14:creationId xmlns:p14="http://schemas.microsoft.com/office/powerpoint/2010/main" val="16050507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F72584A1-A1EF-415D-82C6-6FE49A2C923C}" type="datetimeFigureOut">
              <a:rPr lang="da-DK" smtClean="0"/>
              <a:t>11-06-2024</a:t>
            </a:fld>
            <a:endParaRPr lang="da-DK" dirty="0"/>
          </a:p>
        </p:txBody>
      </p:sp>
      <p:sp>
        <p:nvSpPr>
          <p:cNvPr id="4" name="Pladsholder til slidebillede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A68B3851-88F3-4BF3-A6F2-18A7F8CE35DE}" type="slidenum">
              <a:rPr lang="da-DK" smtClean="0"/>
              <a:t>‹nr.›</a:t>
            </a:fld>
            <a:endParaRPr lang="da-DK" dirty="0"/>
          </a:p>
        </p:txBody>
      </p:sp>
    </p:spTree>
    <p:extLst>
      <p:ext uri="{BB962C8B-B14F-4D97-AF65-F5344CB8AC3E}">
        <p14:creationId xmlns:p14="http://schemas.microsoft.com/office/powerpoint/2010/main" val="17330586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099780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14</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534421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18</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5797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19</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634759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20</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97458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21</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233942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22</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01506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23</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116334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24</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90744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25</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167577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26</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52199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2</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99406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7</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82360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8</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87766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9</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45956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10</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66457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11</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555626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12</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602387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68B3851-88F3-4BF3-A6F2-18A7F8CE35DE}" type="slidenum">
              <a:rPr lang="da-DK" smtClean="0"/>
              <a:t>13</a:t>
            </a:fld>
            <a:endParaRPr lang="da-DK" dirty="0"/>
          </a:p>
        </p:txBody>
      </p:sp>
      <p:sp>
        <p:nvSpPr>
          <p:cNvPr id="5" name="Pladsholder til sidefod 4"/>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373815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11A8168D-DC39-4D30-AB16-ADC52C8A9735}" type="datetime1">
              <a:rPr lang="da-DK" smtClean="0"/>
              <a:t>11-06-2024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270949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593A42FB-98CA-4289-9402-DF36FB3CBCE5}" type="datetime1">
              <a:rPr lang="da-DK" smtClean="0"/>
              <a:t>11-06-2024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361272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012A159-44E4-443D-AAE1-CD30F8180B7E}" type="datetime1">
              <a:rPr lang="da-DK" smtClean="0"/>
              <a:t>11-06-2024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286615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A57BD21-A418-4D8C-A15A-C0B5296A995F}" type="datetime1">
              <a:rPr lang="da-DK" smtClean="0"/>
              <a:t>11-06-2024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122455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1FF985E8-AC89-464C-82F9-8F85D4AFC433}" type="datetime1">
              <a:rPr lang="da-DK" smtClean="0"/>
              <a:t>11-06-2024</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332771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98C6B1AC-43F1-456E-9C9D-3537C7B58269}" type="datetime1">
              <a:rPr lang="da-DK" smtClean="0"/>
              <a:t>11-06-2024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130613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170DDC69-2B92-4CFE-BD84-EA7525532DD7}" type="datetime1">
              <a:rPr lang="da-DK" smtClean="0"/>
              <a:t>11-06-2024</a:t>
            </a:fld>
            <a:endParaRPr lang="da-DK" dirty="0"/>
          </a:p>
        </p:txBody>
      </p:sp>
      <p:sp>
        <p:nvSpPr>
          <p:cNvPr id="8" name="Pladsholder til sidefod 7"/>
          <p:cNvSpPr>
            <a:spLocks noGrp="1"/>
          </p:cNvSpPr>
          <p:nvPr>
            <p:ph type="ftr" sz="quarter" idx="11"/>
          </p:nvPr>
        </p:nvSpPr>
        <p:spPr/>
        <p:txBody>
          <a:bodyPr/>
          <a:lstStyle/>
          <a:p>
            <a:endParaRPr lang="da-DK" dirty="0"/>
          </a:p>
        </p:txBody>
      </p:sp>
      <p:sp>
        <p:nvSpPr>
          <p:cNvPr id="9" name="Pladsholder til slidenummer 8"/>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177544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F8EAED74-AAAF-47FA-90A4-51687AA6784C}" type="datetime1">
              <a:rPr lang="da-DK" smtClean="0"/>
              <a:t>11-06-2024</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5768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A2455E9-B392-4CA9-89FC-E524B1311CF2}" type="datetime1">
              <a:rPr lang="da-DK" smtClean="0"/>
              <a:t>11-06-2024</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319427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1FCD98D1-C64A-40D5-8EF2-8168BE077C5F}" type="datetime1">
              <a:rPr lang="da-DK" smtClean="0"/>
              <a:t>11-06-2024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69379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91763F65-D4DA-4889-8396-D6DB20B03BD7}" type="datetime1">
              <a:rPr lang="da-DK" smtClean="0"/>
              <a:t>11-06-2024</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556CDCFB-CBEE-4DDC-9225-BD86DB889538}" type="slidenum">
              <a:rPr lang="da-DK" smtClean="0"/>
              <a:t>‹nr.›</a:t>
            </a:fld>
            <a:endParaRPr lang="da-DK" dirty="0"/>
          </a:p>
        </p:txBody>
      </p:sp>
    </p:spTree>
    <p:extLst>
      <p:ext uri="{BB962C8B-B14F-4D97-AF65-F5344CB8AC3E}">
        <p14:creationId xmlns:p14="http://schemas.microsoft.com/office/powerpoint/2010/main" val="207200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91BE7-B2DD-42CC-804C-A124B2F55EA3}" type="datetime1">
              <a:rPr lang="da-DK" smtClean="0"/>
              <a:t>11-06-2024</a:t>
            </a:fld>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CDCFB-CBEE-4DDC-9225-BD86DB889538}" type="slidenum">
              <a:rPr lang="da-DK" smtClean="0"/>
              <a:t>‹nr.›</a:t>
            </a:fld>
            <a:endParaRPr lang="da-DK" dirty="0"/>
          </a:p>
        </p:txBody>
      </p:sp>
    </p:spTree>
    <p:extLst>
      <p:ext uri="{BB962C8B-B14F-4D97-AF65-F5344CB8AC3E}">
        <p14:creationId xmlns:p14="http://schemas.microsoft.com/office/powerpoint/2010/main" val="166270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v-udbetaling@lbst.d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p:cNvSpPr txBox="1"/>
          <p:nvPr/>
        </p:nvSpPr>
        <p:spPr>
          <a:xfrm>
            <a:off x="735431" y="336885"/>
            <a:ext cx="10429875" cy="5170646"/>
          </a:xfrm>
          <a:prstGeom prst="rect">
            <a:avLst/>
          </a:prstGeom>
          <a:noFill/>
        </p:spPr>
        <p:txBody>
          <a:bodyPr wrap="square" rtlCol="0">
            <a:spAutoFit/>
          </a:bodyPr>
          <a:lstStyle/>
          <a:p>
            <a:pPr algn="ctr"/>
            <a:r>
              <a:rPr lang="da-DK" sz="3200" b="1" dirty="0"/>
              <a:t>Dokumentationsskabelon MV</a:t>
            </a:r>
          </a:p>
          <a:p>
            <a:pPr algn="ctr"/>
            <a:r>
              <a:rPr lang="da-DK" sz="2400" b="1" dirty="0"/>
              <a:t> </a:t>
            </a:r>
            <a:endParaRPr lang="da-DK" sz="1600" dirty="0"/>
          </a:p>
          <a:p>
            <a:r>
              <a:rPr lang="da-DK" sz="1600" dirty="0"/>
              <a:t>Dokumentationsskabelonen danner grundlag for udbetalingen. Det er vigtigt at du udfylder hele skabelonen, så du dokumenterer at minivådområdet er etableret i henhold til de kriterier og forpligtelser der gælder for ordningen. </a:t>
            </a:r>
          </a:p>
          <a:p>
            <a:r>
              <a:rPr lang="da-DK" sz="1600" dirty="0"/>
              <a:t>Hvis skabelonen ikke indeholder de oplysninger vi skal bruge, vil du evt. blive udtaget til en opfølgende kontrol.   </a:t>
            </a:r>
          </a:p>
          <a:p>
            <a:endParaRPr lang="da-DK" sz="1600" dirty="0"/>
          </a:p>
          <a:p>
            <a:r>
              <a:rPr lang="da-DK" sz="1600" dirty="0"/>
              <a:t>Du bedes indsende </a:t>
            </a:r>
            <a:r>
              <a:rPr lang="da-DK" sz="1600" b="1" dirty="0"/>
              <a:t>GIS-opmålingsdata,</a:t>
            </a:r>
            <a:r>
              <a:rPr lang="da-DK" sz="1600" dirty="0"/>
              <a:t> </a:t>
            </a:r>
            <a:r>
              <a:rPr lang="da-DK" sz="1600" b="1" dirty="0"/>
              <a:t>billeddokumentation samt faktura og betalingsdokumentation </a:t>
            </a:r>
            <a:r>
              <a:rPr lang="da-DK" sz="1600" dirty="0"/>
              <a:t>til dokumentation for at investeringerne/de tilskudsberettigede udgifter er nye og/eller afholdt i projektperioden.</a:t>
            </a:r>
          </a:p>
          <a:p>
            <a:pPr marL="285750" indent="-285750">
              <a:buFont typeface="Arial" panose="020B0604020202020204" pitchFamily="34" charset="0"/>
              <a:buChar char="•"/>
            </a:pPr>
            <a:r>
              <a:rPr lang="da-DK" sz="1600" dirty="0"/>
              <a:t>Krav til GIS-opmålingsdata og oversigtskort bliver gennemgået på side 2, 3 og 4. GIS-filer og oversigtskort sendes til LBST.</a:t>
            </a:r>
            <a:endParaRPr lang="da-DK" sz="1600" u="sng" dirty="0"/>
          </a:p>
          <a:p>
            <a:pPr marL="285750" indent="-285750">
              <a:buFont typeface="Arial" panose="020B0604020202020204" pitchFamily="34" charset="0"/>
              <a:buChar char="•"/>
            </a:pPr>
            <a:r>
              <a:rPr lang="da-DK" sz="1600" dirty="0"/>
              <a:t>Krav til dokumentation gennemgås på side 5. Der skal sættes billeder ind på de anviste sider, og skrives bemærkninger til billederne. Herefter skal dette dokument med de indsatte billeder, sendes til LBST som en PDF fil.</a:t>
            </a:r>
            <a:endParaRPr lang="da-DK" sz="1600" dirty="0">
              <a:solidFill>
                <a:srgbClr val="FF0000"/>
              </a:solidFill>
            </a:endParaRPr>
          </a:p>
          <a:p>
            <a:endParaRPr lang="da-DK" sz="1600" dirty="0"/>
          </a:p>
          <a:p>
            <a:r>
              <a:rPr lang="da-DK" sz="1600" dirty="0"/>
              <a:t>Angiv venligst journalnummeret i emnefeltet på mailen, som sendes til </a:t>
            </a:r>
            <a:r>
              <a:rPr lang="da-DK" sz="1600" u="sng" dirty="0">
                <a:hlinkClick r:id="rId3"/>
              </a:rPr>
              <a:t>mv-udbetaling@lbst.dk</a:t>
            </a:r>
            <a:r>
              <a:rPr lang="da-DK" sz="1600" u="sng" dirty="0"/>
              <a:t> </a:t>
            </a:r>
            <a:endParaRPr lang="da-DK" sz="1600" dirty="0"/>
          </a:p>
          <a:p>
            <a:endParaRPr lang="da-DK" sz="1600" dirty="0"/>
          </a:p>
          <a:p>
            <a:endParaRPr lang="da-DK" dirty="0"/>
          </a:p>
          <a:p>
            <a:r>
              <a:rPr lang="da-DK" sz="3200" dirty="0">
                <a:latin typeface="Arial" panose="020B0604020202020204" pitchFamily="34" charset="0"/>
                <a:cs typeface="Arial" panose="020B0604020202020204" pitchFamily="34" charset="0"/>
              </a:rPr>
              <a:t>Titel på tilsagn		: </a:t>
            </a:r>
            <a:endParaRPr lang="da-DK" sz="3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da-DK" sz="3200" dirty="0">
                <a:latin typeface="Arial" panose="020B0604020202020204" pitchFamily="34" charset="0"/>
                <a:cs typeface="Arial" panose="020B0604020202020204" pitchFamily="34" charset="0"/>
              </a:rPr>
              <a:t>Journalnummer	: </a:t>
            </a:r>
            <a:endParaRPr lang="da-DK" dirty="0"/>
          </a:p>
        </p:txBody>
      </p:sp>
      <p:sp>
        <p:nvSpPr>
          <p:cNvPr id="2" name="Pladsholder til slidenummer 1"/>
          <p:cNvSpPr>
            <a:spLocks noGrp="1"/>
          </p:cNvSpPr>
          <p:nvPr>
            <p:ph type="sldNum" sz="quarter" idx="12"/>
          </p:nvPr>
        </p:nvSpPr>
        <p:spPr/>
        <p:txBody>
          <a:bodyPr/>
          <a:lstStyle/>
          <a:p>
            <a:fld id="{556CDCFB-CBEE-4DDC-9225-BD86DB889538}" type="slidenum">
              <a:rPr lang="da-DK" smtClean="0"/>
              <a:t>1</a:t>
            </a:fld>
            <a:endParaRPr lang="da-DK" dirty="0"/>
          </a:p>
        </p:txBody>
      </p:sp>
      <p:pic>
        <p:nvPicPr>
          <p:cNvPr id="6" name="Billede 5"/>
          <p:cNvPicPr>
            <a:picLocks noChangeAspect="1"/>
          </p:cNvPicPr>
          <p:nvPr/>
        </p:nvPicPr>
        <p:blipFill>
          <a:blip r:embed="rId4"/>
          <a:stretch>
            <a:fillRect/>
          </a:stretch>
        </p:blipFill>
        <p:spPr>
          <a:xfrm>
            <a:off x="9494621" y="0"/>
            <a:ext cx="2697379" cy="510746"/>
          </a:xfrm>
          <a:prstGeom prst="rect">
            <a:avLst/>
          </a:prstGeom>
        </p:spPr>
      </p:pic>
    </p:spTree>
    <p:extLst>
      <p:ext uri="{BB962C8B-B14F-4D97-AF65-F5344CB8AC3E}">
        <p14:creationId xmlns:p14="http://schemas.microsoft.com/office/powerpoint/2010/main" val="2295986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10</a:t>
            </a:fld>
            <a:endParaRPr lang="da-DK" dirty="0"/>
          </a:p>
        </p:txBody>
      </p:sp>
      <p:sp>
        <p:nvSpPr>
          <p:cNvPr id="15" name="Rektangel 14"/>
          <p:cNvSpPr/>
          <p:nvPr/>
        </p:nvSpPr>
        <p:spPr>
          <a:xfrm>
            <a:off x="838201" y="59975"/>
            <a:ext cx="11125200" cy="1015663"/>
          </a:xfrm>
          <a:prstGeom prst="rect">
            <a:avLst/>
          </a:prstGeom>
        </p:spPr>
        <p:txBody>
          <a:bodyPr wrap="square">
            <a:spAutoFit/>
          </a:bodyPr>
          <a:lstStyle/>
          <a:p>
            <a:pPr lvl="0"/>
            <a:r>
              <a:rPr lang="da-DK" sz="2000" dirty="0">
                <a:solidFill>
                  <a:prstClr val="black"/>
                </a:solidFill>
              </a:rPr>
              <a:t>d) Indløbsrør, pumpe eller grøft i sedimentionsbassin</a:t>
            </a:r>
          </a:p>
          <a:p>
            <a:pPr marL="800100" lvl="1" indent="-342900">
              <a:buAutoNum type="arabicParenR"/>
            </a:pPr>
            <a:r>
              <a:rPr lang="da-DK" sz="2000" b="1" dirty="0">
                <a:solidFill>
                  <a:prstClr val="black"/>
                </a:solidFill>
              </a:rPr>
              <a:t>Indløb med rør: billede af indløbsrør opmålt med tommestok, hvor diameteren tydeligt fremgår. Afstandsbillede og nærbillede</a:t>
            </a:r>
          </a:p>
        </p:txBody>
      </p:sp>
      <p:sp>
        <p:nvSpPr>
          <p:cNvPr id="7" name="Tekstfelt 6"/>
          <p:cNvSpPr txBox="1"/>
          <p:nvPr/>
        </p:nvSpPr>
        <p:spPr>
          <a:xfrm>
            <a:off x="838200" y="1034805"/>
            <a:ext cx="4008598" cy="923330"/>
          </a:xfrm>
          <a:prstGeom prst="rect">
            <a:avLst/>
          </a:prstGeom>
          <a:noFill/>
        </p:spPr>
        <p:txBody>
          <a:bodyPr wrap="none" rtlCol="0">
            <a:spAutoFit/>
          </a:bodyPr>
          <a:lstStyle/>
          <a:p>
            <a:r>
              <a:rPr lang="da-DK" u="sng" dirty="0"/>
              <a:t>Indløbsrør på afstand, uden tommestok: </a:t>
            </a:r>
          </a:p>
          <a:p>
            <a:endParaRPr lang="da-DK" dirty="0"/>
          </a:p>
          <a:p>
            <a:endParaRPr lang="da-DK" dirty="0"/>
          </a:p>
        </p:txBody>
      </p:sp>
      <p:sp>
        <p:nvSpPr>
          <p:cNvPr id="8" name="Tekstfelt 7"/>
          <p:cNvSpPr txBox="1"/>
          <p:nvPr/>
        </p:nvSpPr>
        <p:spPr>
          <a:xfrm>
            <a:off x="6172200" y="1079834"/>
            <a:ext cx="4182107" cy="923330"/>
          </a:xfrm>
          <a:prstGeom prst="rect">
            <a:avLst/>
          </a:prstGeom>
          <a:noFill/>
        </p:spPr>
        <p:txBody>
          <a:bodyPr wrap="none" rtlCol="0">
            <a:spAutoFit/>
          </a:bodyPr>
          <a:lstStyle/>
          <a:p>
            <a:r>
              <a:rPr lang="da-DK" u="sng" dirty="0"/>
              <a:t>Nærbillede af indløbsrør, med tommestok: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5" name="Pladsholder til indhold 4"/>
          <p:cNvSpPr>
            <a:spLocks noGrp="1"/>
          </p:cNvSpPr>
          <p:nvPr>
            <p:ph sz="half" idx="2"/>
          </p:nvPr>
        </p:nvSpPr>
        <p:spPr/>
        <p:txBody>
          <a:bodyPr/>
          <a:lstStyle/>
          <a:p>
            <a:endParaRPr lang="da-DK"/>
          </a:p>
        </p:txBody>
      </p:sp>
    </p:spTree>
    <p:extLst>
      <p:ext uri="{BB962C8B-B14F-4D97-AF65-F5344CB8AC3E}">
        <p14:creationId xmlns:p14="http://schemas.microsoft.com/office/powerpoint/2010/main" val="3482176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11</a:t>
            </a:fld>
            <a:endParaRPr lang="da-DK" dirty="0"/>
          </a:p>
        </p:txBody>
      </p:sp>
      <p:sp>
        <p:nvSpPr>
          <p:cNvPr id="15" name="Rektangel 14"/>
          <p:cNvSpPr/>
          <p:nvPr/>
        </p:nvSpPr>
        <p:spPr>
          <a:xfrm>
            <a:off x="838201" y="59975"/>
            <a:ext cx="11125200" cy="738664"/>
          </a:xfrm>
          <a:prstGeom prst="rect">
            <a:avLst/>
          </a:prstGeom>
        </p:spPr>
        <p:txBody>
          <a:bodyPr wrap="square">
            <a:spAutoFit/>
          </a:bodyPr>
          <a:lstStyle/>
          <a:p>
            <a:pPr lvl="0"/>
            <a:r>
              <a:rPr lang="da-DK" sz="1400" dirty="0">
                <a:solidFill>
                  <a:prstClr val="black"/>
                </a:solidFill>
              </a:rPr>
              <a:t>d) Indløbsrør, pumpe eller grøft i sedimentionsbassin</a:t>
            </a:r>
          </a:p>
          <a:p>
            <a:pPr lvl="1"/>
            <a:r>
              <a:rPr lang="da-DK" sz="1400" b="1" dirty="0">
                <a:solidFill>
                  <a:prstClr val="black"/>
                </a:solidFill>
              </a:rPr>
              <a:t>2) Indløb med pumpe: billede af pumpens udløbsrør i sedimentationsbassinet opmålt med tommestok, hvor diameteren tydeligt fremgår Billede af pumpen, samt afstandsbillede og nærbillede af pumpens udløbsrør i sedimentationsbassinet</a:t>
            </a:r>
          </a:p>
        </p:txBody>
      </p:sp>
      <p:sp>
        <p:nvSpPr>
          <p:cNvPr id="7" name="Tekstfelt 6"/>
          <p:cNvSpPr txBox="1"/>
          <p:nvPr/>
        </p:nvSpPr>
        <p:spPr>
          <a:xfrm>
            <a:off x="838200" y="853606"/>
            <a:ext cx="4008598" cy="646331"/>
          </a:xfrm>
          <a:prstGeom prst="rect">
            <a:avLst/>
          </a:prstGeom>
          <a:noFill/>
        </p:spPr>
        <p:txBody>
          <a:bodyPr wrap="none" rtlCol="0">
            <a:spAutoFit/>
          </a:bodyPr>
          <a:lstStyle/>
          <a:p>
            <a:r>
              <a:rPr lang="da-DK" u="sng" dirty="0"/>
              <a:t>Indløbsrør på afstand, uden tommestok: </a:t>
            </a:r>
          </a:p>
          <a:p>
            <a:endParaRPr lang="da-DK" dirty="0"/>
          </a:p>
        </p:txBody>
      </p:sp>
      <p:sp>
        <p:nvSpPr>
          <p:cNvPr id="8" name="Tekstfelt 7"/>
          <p:cNvSpPr txBox="1"/>
          <p:nvPr/>
        </p:nvSpPr>
        <p:spPr>
          <a:xfrm>
            <a:off x="6172200" y="853606"/>
            <a:ext cx="4182107" cy="923330"/>
          </a:xfrm>
          <a:prstGeom prst="rect">
            <a:avLst/>
          </a:prstGeom>
          <a:noFill/>
        </p:spPr>
        <p:txBody>
          <a:bodyPr wrap="none" rtlCol="0">
            <a:spAutoFit/>
          </a:bodyPr>
          <a:lstStyle/>
          <a:p>
            <a:r>
              <a:rPr lang="da-DK" u="sng" dirty="0"/>
              <a:t>Nærbillede af indløbsrør, med tommestok: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5" name="Pladsholder til indhold 4"/>
          <p:cNvSpPr>
            <a:spLocks noGrp="1"/>
          </p:cNvSpPr>
          <p:nvPr>
            <p:ph sz="half" idx="2"/>
          </p:nvPr>
        </p:nvSpPr>
        <p:spPr/>
        <p:txBody>
          <a:bodyPr/>
          <a:lstStyle/>
          <a:p>
            <a:endParaRPr lang="da-DK"/>
          </a:p>
        </p:txBody>
      </p:sp>
    </p:spTree>
    <p:extLst>
      <p:ext uri="{BB962C8B-B14F-4D97-AF65-F5344CB8AC3E}">
        <p14:creationId xmlns:p14="http://schemas.microsoft.com/office/powerpoint/2010/main" val="284783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12</a:t>
            </a:fld>
            <a:endParaRPr lang="da-DK" dirty="0"/>
          </a:p>
        </p:txBody>
      </p:sp>
      <p:sp>
        <p:nvSpPr>
          <p:cNvPr id="15" name="Rektangel 14"/>
          <p:cNvSpPr/>
          <p:nvPr/>
        </p:nvSpPr>
        <p:spPr>
          <a:xfrm>
            <a:off x="838201" y="59975"/>
            <a:ext cx="11125200" cy="738664"/>
          </a:xfrm>
          <a:prstGeom prst="rect">
            <a:avLst/>
          </a:prstGeom>
        </p:spPr>
        <p:txBody>
          <a:bodyPr wrap="square">
            <a:spAutoFit/>
          </a:bodyPr>
          <a:lstStyle/>
          <a:p>
            <a:pPr lvl="0"/>
            <a:r>
              <a:rPr lang="da-DK" sz="1400" dirty="0">
                <a:solidFill>
                  <a:prstClr val="black"/>
                </a:solidFill>
              </a:rPr>
              <a:t>d) Indløbsrør, pumpe eller grøft i sedimentionsbassin</a:t>
            </a:r>
          </a:p>
          <a:p>
            <a:pPr lvl="1"/>
            <a:r>
              <a:rPr lang="da-DK" sz="1400" b="1" dirty="0">
                <a:solidFill>
                  <a:prstClr val="black"/>
                </a:solidFill>
              </a:rPr>
              <a:t>2) Indløb med pumpe: billede af pumpens udløbsrør i sedimentationsbassinet opmålt med tommestok, hvor diameteren tydeligt fremgår Billede af pumpen, samt afstandsbillede og nærbillede af pumpens udløbsrør i sedimentationsbassinet</a:t>
            </a:r>
          </a:p>
        </p:txBody>
      </p:sp>
      <p:sp>
        <p:nvSpPr>
          <p:cNvPr id="7" name="Tekstfelt 6"/>
          <p:cNvSpPr txBox="1"/>
          <p:nvPr/>
        </p:nvSpPr>
        <p:spPr>
          <a:xfrm>
            <a:off x="838200" y="853606"/>
            <a:ext cx="4008598" cy="923330"/>
          </a:xfrm>
          <a:prstGeom prst="rect">
            <a:avLst/>
          </a:prstGeom>
          <a:noFill/>
        </p:spPr>
        <p:txBody>
          <a:bodyPr wrap="none" rtlCol="0">
            <a:spAutoFit/>
          </a:bodyPr>
          <a:lstStyle/>
          <a:p>
            <a:r>
              <a:rPr lang="da-DK" u="sng" dirty="0"/>
              <a:t>Indløbsrør på afstand, uden tommestok: </a:t>
            </a:r>
          </a:p>
          <a:p>
            <a:endParaRPr lang="da-DK" dirty="0"/>
          </a:p>
          <a:p>
            <a:endParaRPr lang="da-DK" dirty="0"/>
          </a:p>
        </p:txBody>
      </p:sp>
      <p:sp>
        <p:nvSpPr>
          <p:cNvPr id="8" name="Tekstfelt 7"/>
          <p:cNvSpPr txBox="1"/>
          <p:nvPr/>
        </p:nvSpPr>
        <p:spPr>
          <a:xfrm>
            <a:off x="6172200" y="853606"/>
            <a:ext cx="4182107" cy="923330"/>
          </a:xfrm>
          <a:prstGeom prst="rect">
            <a:avLst/>
          </a:prstGeom>
          <a:noFill/>
        </p:spPr>
        <p:txBody>
          <a:bodyPr wrap="none" rtlCol="0">
            <a:spAutoFit/>
          </a:bodyPr>
          <a:lstStyle/>
          <a:p>
            <a:r>
              <a:rPr lang="da-DK" u="sng" dirty="0"/>
              <a:t>Nærbillede af indløbsrør, med tommestok: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94678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13</a:t>
            </a:fld>
            <a:endParaRPr lang="da-DK" dirty="0"/>
          </a:p>
        </p:txBody>
      </p:sp>
      <p:sp>
        <p:nvSpPr>
          <p:cNvPr id="15" name="Rektangel 14"/>
          <p:cNvSpPr/>
          <p:nvPr/>
        </p:nvSpPr>
        <p:spPr>
          <a:xfrm>
            <a:off x="838201" y="59975"/>
            <a:ext cx="11125200" cy="707886"/>
          </a:xfrm>
          <a:prstGeom prst="rect">
            <a:avLst/>
          </a:prstGeom>
        </p:spPr>
        <p:txBody>
          <a:bodyPr wrap="square">
            <a:spAutoFit/>
          </a:bodyPr>
          <a:lstStyle/>
          <a:p>
            <a:pPr lvl="0"/>
            <a:r>
              <a:rPr lang="da-DK" sz="2000" dirty="0">
                <a:solidFill>
                  <a:prstClr val="black"/>
                </a:solidFill>
              </a:rPr>
              <a:t>d) Indløbsrør, pumpe eller grøft i sedimentionsbassin</a:t>
            </a:r>
          </a:p>
          <a:p>
            <a:pPr lvl="1"/>
            <a:r>
              <a:rPr lang="da-DK" sz="2000" b="1" dirty="0"/>
              <a:t>3) Indløb med grøft: skal fotodokumenteres med et billede ind mod sedimentationsbassinet</a:t>
            </a:r>
            <a:endParaRPr lang="da-DK" sz="2000" b="1" dirty="0">
              <a:solidFill>
                <a:srgbClr val="FF0000"/>
              </a:solidFill>
            </a:endParaRPr>
          </a:p>
        </p:txBody>
      </p:sp>
      <p:sp>
        <p:nvSpPr>
          <p:cNvPr id="7" name="Tekstfelt 6"/>
          <p:cNvSpPr txBox="1"/>
          <p:nvPr/>
        </p:nvSpPr>
        <p:spPr>
          <a:xfrm>
            <a:off x="838200" y="853606"/>
            <a:ext cx="4008598" cy="923330"/>
          </a:xfrm>
          <a:prstGeom prst="rect">
            <a:avLst/>
          </a:prstGeom>
          <a:noFill/>
        </p:spPr>
        <p:txBody>
          <a:bodyPr wrap="none" rtlCol="0">
            <a:spAutoFit/>
          </a:bodyPr>
          <a:lstStyle/>
          <a:p>
            <a:r>
              <a:rPr lang="da-DK" u="sng" dirty="0"/>
              <a:t>Indløbsrør på afstand, uden tommestok: </a:t>
            </a:r>
          </a:p>
          <a:p>
            <a:endParaRPr lang="da-DK" dirty="0"/>
          </a:p>
          <a:p>
            <a:endParaRPr lang="da-DK" dirty="0"/>
          </a:p>
        </p:txBody>
      </p:sp>
      <p:sp>
        <p:nvSpPr>
          <p:cNvPr id="8" name="Tekstfelt 7"/>
          <p:cNvSpPr txBox="1"/>
          <p:nvPr/>
        </p:nvSpPr>
        <p:spPr>
          <a:xfrm>
            <a:off x="6172200" y="853606"/>
            <a:ext cx="4182107" cy="923330"/>
          </a:xfrm>
          <a:prstGeom prst="rect">
            <a:avLst/>
          </a:prstGeom>
          <a:noFill/>
        </p:spPr>
        <p:txBody>
          <a:bodyPr wrap="none" rtlCol="0">
            <a:spAutoFit/>
          </a:bodyPr>
          <a:lstStyle/>
          <a:p>
            <a:r>
              <a:rPr lang="da-DK" u="sng" dirty="0"/>
              <a:t>Nærbillede af indløbsrør, med tommestok: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5" name="Pladsholder til indhold 4"/>
          <p:cNvSpPr>
            <a:spLocks noGrp="1"/>
          </p:cNvSpPr>
          <p:nvPr>
            <p:ph sz="half" idx="2"/>
          </p:nvPr>
        </p:nvSpPr>
        <p:spPr/>
        <p:txBody>
          <a:bodyPr/>
          <a:lstStyle/>
          <a:p>
            <a:endParaRPr lang="da-DK"/>
          </a:p>
        </p:txBody>
      </p:sp>
    </p:spTree>
    <p:extLst>
      <p:ext uri="{BB962C8B-B14F-4D97-AF65-F5344CB8AC3E}">
        <p14:creationId xmlns:p14="http://schemas.microsoft.com/office/powerpoint/2010/main" val="2286361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14</a:t>
            </a:fld>
            <a:endParaRPr lang="da-DK" dirty="0"/>
          </a:p>
        </p:txBody>
      </p:sp>
      <p:sp>
        <p:nvSpPr>
          <p:cNvPr id="15" name="Rektangel 14"/>
          <p:cNvSpPr/>
          <p:nvPr/>
        </p:nvSpPr>
        <p:spPr>
          <a:xfrm>
            <a:off x="838200" y="59976"/>
            <a:ext cx="7554889" cy="400110"/>
          </a:xfrm>
          <a:prstGeom prst="rect">
            <a:avLst/>
          </a:prstGeom>
        </p:spPr>
        <p:txBody>
          <a:bodyPr wrap="none">
            <a:spAutoFit/>
          </a:bodyPr>
          <a:lstStyle/>
          <a:p>
            <a:r>
              <a:rPr lang="da-DK" sz="2000" b="1" dirty="0"/>
              <a:t>e) Bræmme/overrisling mellem sedimentationsbassin og 1. dybe zone</a:t>
            </a:r>
          </a:p>
        </p:txBody>
      </p:sp>
      <p:sp>
        <p:nvSpPr>
          <p:cNvPr id="7" name="Tekstfelt 6"/>
          <p:cNvSpPr txBox="1"/>
          <p:nvPr/>
        </p:nvSpPr>
        <p:spPr>
          <a:xfrm>
            <a:off x="838200" y="853606"/>
            <a:ext cx="1342996" cy="646331"/>
          </a:xfrm>
          <a:prstGeom prst="rect">
            <a:avLst/>
          </a:prstGeom>
          <a:noFill/>
        </p:spPr>
        <p:txBody>
          <a:bodyPr wrap="none" rtlCol="0">
            <a:spAutoFit/>
          </a:bodyPr>
          <a:lstStyle/>
          <a:p>
            <a:r>
              <a:rPr lang="da-DK" u="sng" dirty="0"/>
              <a:t>Beskrivelse: </a:t>
            </a:r>
          </a:p>
          <a:p>
            <a:endParaRPr lang="da-DK" dirty="0"/>
          </a:p>
        </p:txBody>
      </p:sp>
      <p:sp>
        <p:nvSpPr>
          <p:cNvPr id="8" name="Tekstfelt 7"/>
          <p:cNvSpPr txBox="1"/>
          <p:nvPr/>
        </p:nvSpPr>
        <p:spPr>
          <a:xfrm>
            <a:off x="6172200" y="853606"/>
            <a:ext cx="1342996" cy="923330"/>
          </a:xfrm>
          <a:prstGeom prst="rect">
            <a:avLst/>
          </a:prstGeom>
          <a:noFill/>
        </p:spPr>
        <p:txBody>
          <a:bodyPr wrap="none" rtlCol="0">
            <a:spAutoFit/>
          </a:bodyPr>
          <a:lstStyle/>
          <a:p>
            <a:r>
              <a:rPr lang="da-DK" u="sng" dirty="0"/>
              <a:t>Beskrivelse: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2019661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54194-EFAF-4208-8A23-12B6A9F96E5E}"/>
              </a:ext>
            </a:extLst>
          </p:cNvPr>
          <p:cNvSpPr>
            <a:spLocks noGrp="1"/>
          </p:cNvSpPr>
          <p:nvPr>
            <p:ph type="title"/>
          </p:nvPr>
        </p:nvSpPr>
        <p:spPr>
          <a:xfrm>
            <a:off x="1066800" y="365126"/>
            <a:ext cx="10288588" cy="603704"/>
          </a:xfrm>
        </p:spPr>
        <p:txBody>
          <a:bodyPr>
            <a:normAutofit fontScale="90000"/>
          </a:bodyPr>
          <a:lstStyle/>
          <a:p>
            <a:pPr algn="ctr"/>
            <a:r>
              <a:rPr lang="da-DK" sz="2000" b="1" dirty="0">
                <a:latin typeface="+mn-lt"/>
              </a:rPr>
              <a:t>f)Minivådområdet fotodokumenteres så alle øvrige bassiner fremgår, gerne fra forskellige vinkler</a:t>
            </a:r>
          </a:p>
        </p:txBody>
      </p:sp>
      <p:sp>
        <p:nvSpPr>
          <p:cNvPr id="3" name="Pladsholder til tekst 2">
            <a:extLst>
              <a:ext uri="{FF2B5EF4-FFF2-40B4-BE49-F238E27FC236}">
                <a16:creationId xmlns:a16="http://schemas.microsoft.com/office/drawing/2014/main" id="{16806F84-467B-4969-B0C0-6DDD7947453F}"/>
              </a:ext>
            </a:extLst>
          </p:cNvPr>
          <p:cNvSpPr>
            <a:spLocks noGrp="1"/>
          </p:cNvSpPr>
          <p:nvPr>
            <p:ph type="body" idx="1"/>
          </p:nvPr>
        </p:nvSpPr>
        <p:spPr/>
        <p:txBody>
          <a:bodyPr/>
          <a:lstStyle/>
          <a:p>
            <a:endParaRPr lang="da-DK"/>
          </a:p>
        </p:txBody>
      </p:sp>
      <p:sp>
        <p:nvSpPr>
          <p:cNvPr id="4" name="Pladsholder til indhold 3">
            <a:extLst>
              <a:ext uri="{FF2B5EF4-FFF2-40B4-BE49-F238E27FC236}">
                <a16:creationId xmlns:a16="http://schemas.microsoft.com/office/drawing/2014/main" id="{C87F0324-F955-45A7-A453-09BE712A6EC2}"/>
              </a:ext>
            </a:extLst>
          </p:cNvPr>
          <p:cNvSpPr>
            <a:spLocks noGrp="1"/>
          </p:cNvSpPr>
          <p:nvPr>
            <p:ph sz="half" idx="2"/>
          </p:nvPr>
        </p:nvSpPr>
        <p:spPr/>
        <p:txBody>
          <a:bodyPr/>
          <a:lstStyle/>
          <a:p>
            <a:endParaRPr lang="da-DK"/>
          </a:p>
        </p:txBody>
      </p:sp>
      <p:sp>
        <p:nvSpPr>
          <p:cNvPr id="5" name="Pladsholder til tekst 4">
            <a:extLst>
              <a:ext uri="{FF2B5EF4-FFF2-40B4-BE49-F238E27FC236}">
                <a16:creationId xmlns:a16="http://schemas.microsoft.com/office/drawing/2014/main" id="{0CB12B03-265D-462A-8944-DA60DA83F8D6}"/>
              </a:ext>
            </a:extLst>
          </p:cNvPr>
          <p:cNvSpPr>
            <a:spLocks noGrp="1"/>
          </p:cNvSpPr>
          <p:nvPr>
            <p:ph type="body" sz="quarter" idx="3"/>
          </p:nvPr>
        </p:nvSpPr>
        <p:spPr/>
        <p:txBody>
          <a:bodyPr/>
          <a:lstStyle/>
          <a:p>
            <a:endParaRPr lang="da-DK"/>
          </a:p>
        </p:txBody>
      </p:sp>
      <p:sp>
        <p:nvSpPr>
          <p:cNvPr id="6" name="Pladsholder til indhold 5">
            <a:extLst>
              <a:ext uri="{FF2B5EF4-FFF2-40B4-BE49-F238E27FC236}">
                <a16:creationId xmlns:a16="http://schemas.microsoft.com/office/drawing/2014/main" id="{1B3DA82E-005A-4841-9A6E-D6139B3DF054}"/>
              </a:ext>
            </a:extLst>
          </p:cNvPr>
          <p:cNvSpPr>
            <a:spLocks noGrp="1"/>
          </p:cNvSpPr>
          <p:nvPr>
            <p:ph sz="quarter" idx="4"/>
          </p:nvPr>
        </p:nvSpPr>
        <p:spPr/>
        <p:txBody>
          <a:bodyPr/>
          <a:lstStyle/>
          <a:p>
            <a:endParaRPr lang="da-DK"/>
          </a:p>
        </p:txBody>
      </p:sp>
      <p:sp>
        <p:nvSpPr>
          <p:cNvPr id="7" name="Pladsholder til slidenummer 6">
            <a:extLst>
              <a:ext uri="{FF2B5EF4-FFF2-40B4-BE49-F238E27FC236}">
                <a16:creationId xmlns:a16="http://schemas.microsoft.com/office/drawing/2014/main" id="{05CEF04F-A818-4C78-A6C6-B1CD011224F2}"/>
              </a:ext>
            </a:extLst>
          </p:cNvPr>
          <p:cNvSpPr>
            <a:spLocks noGrp="1"/>
          </p:cNvSpPr>
          <p:nvPr>
            <p:ph type="sldNum" sz="quarter" idx="12"/>
          </p:nvPr>
        </p:nvSpPr>
        <p:spPr/>
        <p:txBody>
          <a:bodyPr/>
          <a:lstStyle/>
          <a:p>
            <a:fld id="{556CDCFB-CBEE-4DDC-9225-BD86DB889538}" type="slidenum">
              <a:rPr lang="da-DK" smtClean="0"/>
              <a:t>15</a:t>
            </a:fld>
            <a:endParaRPr lang="da-DK" dirty="0"/>
          </a:p>
        </p:txBody>
      </p:sp>
    </p:spTree>
    <p:extLst>
      <p:ext uri="{BB962C8B-B14F-4D97-AF65-F5344CB8AC3E}">
        <p14:creationId xmlns:p14="http://schemas.microsoft.com/office/powerpoint/2010/main" val="3085767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54194-EFAF-4208-8A23-12B6A9F96E5E}"/>
              </a:ext>
            </a:extLst>
          </p:cNvPr>
          <p:cNvSpPr>
            <a:spLocks noGrp="1"/>
          </p:cNvSpPr>
          <p:nvPr>
            <p:ph type="title"/>
          </p:nvPr>
        </p:nvSpPr>
        <p:spPr>
          <a:xfrm>
            <a:off x="1066800" y="365126"/>
            <a:ext cx="10288588" cy="603704"/>
          </a:xfrm>
        </p:spPr>
        <p:txBody>
          <a:bodyPr>
            <a:normAutofit fontScale="90000"/>
          </a:bodyPr>
          <a:lstStyle/>
          <a:p>
            <a:pPr algn="ctr"/>
            <a:r>
              <a:rPr lang="da-DK" sz="2000" b="1" dirty="0">
                <a:latin typeface="+mn-lt"/>
              </a:rPr>
              <a:t>f)Minivådområdet fotodokumenteres så alle øvrige bassiner fremgår, gerne fra forskellige vinkler</a:t>
            </a:r>
          </a:p>
        </p:txBody>
      </p:sp>
      <p:sp>
        <p:nvSpPr>
          <p:cNvPr id="3" name="Pladsholder til tekst 2">
            <a:extLst>
              <a:ext uri="{FF2B5EF4-FFF2-40B4-BE49-F238E27FC236}">
                <a16:creationId xmlns:a16="http://schemas.microsoft.com/office/drawing/2014/main" id="{16806F84-467B-4969-B0C0-6DDD7947453F}"/>
              </a:ext>
            </a:extLst>
          </p:cNvPr>
          <p:cNvSpPr>
            <a:spLocks noGrp="1"/>
          </p:cNvSpPr>
          <p:nvPr>
            <p:ph type="body" idx="1"/>
          </p:nvPr>
        </p:nvSpPr>
        <p:spPr/>
        <p:txBody>
          <a:bodyPr/>
          <a:lstStyle/>
          <a:p>
            <a:endParaRPr lang="da-DK"/>
          </a:p>
        </p:txBody>
      </p:sp>
      <p:sp>
        <p:nvSpPr>
          <p:cNvPr id="4" name="Pladsholder til indhold 3">
            <a:extLst>
              <a:ext uri="{FF2B5EF4-FFF2-40B4-BE49-F238E27FC236}">
                <a16:creationId xmlns:a16="http://schemas.microsoft.com/office/drawing/2014/main" id="{C87F0324-F955-45A7-A453-09BE712A6EC2}"/>
              </a:ext>
            </a:extLst>
          </p:cNvPr>
          <p:cNvSpPr>
            <a:spLocks noGrp="1"/>
          </p:cNvSpPr>
          <p:nvPr>
            <p:ph sz="half" idx="2"/>
          </p:nvPr>
        </p:nvSpPr>
        <p:spPr/>
        <p:txBody>
          <a:bodyPr/>
          <a:lstStyle/>
          <a:p>
            <a:endParaRPr lang="da-DK"/>
          </a:p>
        </p:txBody>
      </p:sp>
      <p:sp>
        <p:nvSpPr>
          <p:cNvPr id="5" name="Pladsholder til tekst 4">
            <a:extLst>
              <a:ext uri="{FF2B5EF4-FFF2-40B4-BE49-F238E27FC236}">
                <a16:creationId xmlns:a16="http://schemas.microsoft.com/office/drawing/2014/main" id="{0CB12B03-265D-462A-8944-DA60DA83F8D6}"/>
              </a:ext>
            </a:extLst>
          </p:cNvPr>
          <p:cNvSpPr>
            <a:spLocks noGrp="1"/>
          </p:cNvSpPr>
          <p:nvPr>
            <p:ph type="body" sz="quarter" idx="3"/>
          </p:nvPr>
        </p:nvSpPr>
        <p:spPr/>
        <p:txBody>
          <a:bodyPr/>
          <a:lstStyle/>
          <a:p>
            <a:endParaRPr lang="da-DK"/>
          </a:p>
        </p:txBody>
      </p:sp>
      <p:sp>
        <p:nvSpPr>
          <p:cNvPr id="6" name="Pladsholder til indhold 5">
            <a:extLst>
              <a:ext uri="{FF2B5EF4-FFF2-40B4-BE49-F238E27FC236}">
                <a16:creationId xmlns:a16="http://schemas.microsoft.com/office/drawing/2014/main" id="{1B3DA82E-005A-4841-9A6E-D6139B3DF054}"/>
              </a:ext>
            </a:extLst>
          </p:cNvPr>
          <p:cNvSpPr>
            <a:spLocks noGrp="1"/>
          </p:cNvSpPr>
          <p:nvPr>
            <p:ph sz="quarter" idx="4"/>
          </p:nvPr>
        </p:nvSpPr>
        <p:spPr/>
        <p:txBody>
          <a:bodyPr/>
          <a:lstStyle/>
          <a:p>
            <a:endParaRPr lang="da-DK"/>
          </a:p>
        </p:txBody>
      </p:sp>
      <p:sp>
        <p:nvSpPr>
          <p:cNvPr id="7" name="Pladsholder til slidenummer 6">
            <a:extLst>
              <a:ext uri="{FF2B5EF4-FFF2-40B4-BE49-F238E27FC236}">
                <a16:creationId xmlns:a16="http://schemas.microsoft.com/office/drawing/2014/main" id="{05CEF04F-A818-4C78-A6C6-B1CD011224F2}"/>
              </a:ext>
            </a:extLst>
          </p:cNvPr>
          <p:cNvSpPr>
            <a:spLocks noGrp="1"/>
          </p:cNvSpPr>
          <p:nvPr>
            <p:ph type="sldNum" sz="quarter" idx="12"/>
          </p:nvPr>
        </p:nvSpPr>
        <p:spPr/>
        <p:txBody>
          <a:bodyPr/>
          <a:lstStyle/>
          <a:p>
            <a:fld id="{556CDCFB-CBEE-4DDC-9225-BD86DB889538}" type="slidenum">
              <a:rPr lang="da-DK" smtClean="0"/>
              <a:t>16</a:t>
            </a:fld>
            <a:endParaRPr lang="da-DK" dirty="0"/>
          </a:p>
        </p:txBody>
      </p:sp>
    </p:spTree>
    <p:extLst>
      <p:ext uri="{BB962C8B-B14F-4D97-AF65-F5344CB8AC3E}">
        <p14:creationId xmlns:p14="http://schemas.microsoft.com/office/powerpoint/2010/main" val="270497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54194-EFAF-4208-8A23-12B6A9F96E5E}"/>
              </a:ext>
            </a:extLst>
          </p:cNvPr>
          <p:cNvSpPr>
            <a:spLocks noGrp="1"/>
          </p:cNvSpPr>
          <p:nvPr>
            <p:ph type="title"/>
          </p:nvPr>
        </p:nvSpPr>
        <p:spPr>
          <a:xfrm>
            <a:off x="1066800" y="365126"/>
            <a:ext cx="10288588" cy="603704"/>
          </a:xfrm>
        </p:spPr>
        <p:txBody>
          <a:bodyPr>
            <a:normAutofit fontScale="90000"/>
          </a:bodyPr>
          <a:lstStyle/>
          <a:p>
            <a:pPr algn="ctr"/>
            <a:r>
              <a:rPr lang="da-DK" sz="2000" b="1" dirty="0">
                <a:latin typeface="+mn-lt"/>
              </a:rPr>
              <a:t>f)Minivådområdet fotodokumenteres så alle øvrige bassiner fremgår, gerne fra forskellige vinkler</a:t>
            </a:r>
          </a:p>
        </p:txBody>
      </p:sp>
      <p:sp>
        <p:nvSpPr>
          <p:cNvPr id="3" name="Pladsholder til tekst 2">
            <a:extLst>
              <a:ext uri="{FF2B5EF4-FFF2-40B4-BE49-F238E27FC236}">
                <a16:creationId xmlns:a16="http://schemas.microsoft.com/office/drawing/2014/main" id="{16806F84-467B-4969-B0C0-6DDD7947453F}"/>
              </a:ext>
            </a:extLst>
          </p:cNvPr>
          <p:cNvSpPr>
            <a:spLocks noGrp="1"/>
          </p:cNvSpPr>
          <p:nvPr>
            <p:ph type="body" idx="1"/>
          </p:nvPr>
        </p:nvSpPr>
        <p:spPr/>
        <p:txBody>
          <a:bodyPr/>
          <a:lstStyle/>
          <a:p>
            <a:endParaRPr lang="da-DK"/>
          </a:p>
        </p:txBody>
      </p:sp>
      <p:sp>
        <p:nvSpPr>
          <p:cNvPr id="4" name="Pladsholder til indhold 3">
            <a:extLst>
              <a:ext uri="{FF2B5EF4-FFF2-40B4-BE49-F238E27FC236}">
                <a16:creationId xmlns:a16="http://schemas.microsoft.com/office/drawing/2014/main" id="{C87F0324-F955-45A7-A453-09BE712A6EC2}"/>
              </a:ext>
            </a:extLst>
          </p:cNvPr>
          <p:cNvSpPr>
            <a:spLocks noGrp="1"/>
          </p:cNvSpPr>
          <p:nvPr>
            <p:ph sz="half" idx="2"/>
          </p:nvPr>
        </p:nvSpPr>
        <p:spPr/>
        <p:txBody>
          <a:bodyPr/>
          <a:lstStyle/>
          <a:p>
            <a:endParaRPr lang="da-DK"/>
          </a:p>
        </p:txBody>
      </p:sp>
      <p:sp>
        <p:nvSpPr>
          <p:cNvPr id="5" name="Pladsholder til tekst 4">
            <a:extLst>
              <a:ext uri="{FF2B5EF4-FFF2-40B4-BE49-F238E27FC236}">
                <a16:creationId xmlns:a16="http://schemas.microsoft.com/office/drawing/2014/main" id="{0CB12B03-265D-462A-8944-DA60DA83F8D6}"/>
              </a:ext>
            </a:extLst>
          </p:cNvPr>
          <p:cNvSpPr>
            <a:spLocks noGrp="1"/>
          </p:cNvSpPr>
          <p:nvPr>
            <p:ph type="body" sz="quarter" idx="3"/>
          </p:nvPr>
        </p:nvSpPr>
        <p:spPr/>
        <p:txBody>
          <a:bodyPr/>
          <a:lstStyle/>
          <a:p>
            <a:endParaRPr lang="da-DK"/>
          </a:p>
        </p:txBody>
      </p:sp>
      <p:sp>
        <p:nvSpPr>
          <p:cNvPr id="6" name="Pladsholder til indhold 5">
            <a:extLst>
              <a:ext uri="{FF2B5EF4-FFF2-40B4-BE49-F238E27FC236}">
                <a16:creationId xmlns:a16="http://schemas.microsoft.com/office/drawing/2014/main" id="{1B3DA82E-005A-4841-9A6E-D6139B3DF054}"/>
              </a:ext>
            </a:extLst>
          </p:cNvPr>
          <p:cNvSpPr>
            <a:spLocks noGrp="1"/>
          </p:cNvSpPr>
          <p:nvPr>
            <p:ph sz="quarter" idx="4"/>
          </p:nvPr>
        </p:nvSpPr>
        <p:spPr/>
        <p:txBody>
          <a:bodyPr/>
          <a:lstStyle/>
          <a:p>
            <a:endParaRPr lang="da-DK"/>
          </a:p>
        </p:txBody>
      </p:sp>
      <p:sp>
        <p:nvSpPr>
          <p:cNvPr id="7" name="Pladsholder til slidenummer 6">
            <a:extLst>
              <a:ext uri="{FF2B5EF4-FFF2-40B4-BE49-F238E27FC236}">
                <a16:creationId xmlns:a16="http://schemas.microsoft.com/office/drawing/2014/main" id="{05CEF04F-A818-4C78-A6C6-B1CD011224F2}"/>
              </a:ext>
            </a:extLst>
          </p:cNvPr>
          <p:cNvSpPr>
            <a:spLocks noGrp="1"/>
          </p:cNvSpPr>
          <p:nvPr>
            <p:ph type="sldNum" sz="quarter" idx="12"/>
          </p:nvPr>
        </p:nvSpPr>
        <p:spPr/>
        <p:txBody>
          <a:bodyPr/>
          <a:lstStyle/>
          <a:p>
            <a:fld id="{556CDCFB-CBEE-4DDC-9225-BD86DB889538}" type="slidenum">
              <a:rPr lang="da-DK" smtClean="0"/>
              <a:t>17</a:t>
            </a:fld>
            <a:endParaRPr lang="da-DK" dirty="0"/>
          </a:p>
        </p:txBody>
      </p:sp>
    </p:spTree>
    <p:extLst>
      <p:ext uri="{BB962C8B-B14F-4D97-AF65-F5344CB8AC3E}">
        <p14:creationId xmlns:p14="http://schemas.microsoft.com/office/powerpoint/2010/main" val="1594149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18</a:t>
            </a:fld>
            <a:endParaRPr lang="da-DK" dirty="0"/>
          </a:p>
        </p:txBody>
      </p:sp>
      <p:sp>
        <p:nvSpPr>
          <p:cNvPr id="15" name="Rektangel 14"/>
          <p:cNvSpPr/>
          <p:nvPr/>
        </p:nvSpPr>
        <p:spPr>
          <a:xfrm>
            <a:off x="838200" y="4832"/>
            <a:ext cx="11276815" cy="646331"/>
          </a:xfrm>
          <a:prstGeom prst="rect">
            <a:avLst/>
          </a:prstGeom>
        </p:spPr>
        <p:txBody>
          <a:bodyPr wrap="square">
            <a:spAutoFit/>
          </a:bodyPr>
          <a:lstStyle/>
          <a:p>
            <a:pPr lvl="0"/>
            <a:r>
              <a:rPr lang="da-DK" b="1" dirty="0">
                <a:solidFill>
                  <a:prstClr val="black"/>
                </a:solidFill>
              </a:rPr>
              <a:t>g) Neddykket udløbsrør, billede af udløbsrør opmålt med tommestok, hvor diameteren tydeligt fremgår. Afstandsbillede og nærbillede. Hvis udløbsrøret ligger under vand, tages billederne ved iltningstrappen/brønden</a:t>
            </a:r>
          </a:p>
        </p:txBody>
      </p:sp>
      <p:sp>
        <p:nvSpPr>
          <p:cNvPr id="7" name="Tekstfelt 6"/>
          <p:cNvSpPr txBox="1"/>
          <p:nvPr/>
        </p:nvSpPr>
        <p:spPr>
          <a:xfrm>
            <a:off x="838200" y="853606"/>
            <a:ext cx="3976538" cy="646331"/>
          </a:xfrm>
          <a:prstGeom prst="rect">
            <a:avLst/>
          </a:prstGeom>
          <a:noFill/>
        </p:spPr>
        <p:txBody>
          <a:bodyPr wrap="none" rtlCol="0">
            <a:spAutoFit/>
          </a:bodyPr>
          <a:lstStyle/>
          <a:p>
            <a:r>
              <a:rPr lang="da-DK" u="sng" dirty="0"/>
              <a:t>Udløbsrør på afstand, uden tommestok: </a:t>
            </a:r>
          </a:p>
          <a:p>
            <a:endParaRPr lang="da-DK" dirty="0"/>
          </a:p>
        </p:txBody>
      </p:sp>
      <p:sp>
        <p:nvSpPr>
          <p:cNvPr id="8" name="Tekstfelt 7"/>
          <p:cNvSpPr txBox="1"/>
          <p:nvPr/>
        </p:nvSpPr>
        <p:spPr>
          <a:xfrm>
            <a:off x="6172200" y="853606"/>
            <a:ext cx="4129207" cy="923330"/>
          </a:xfrm>
          <a:prstGeom prst="rect">
            <a:avLst/>
          </a:prstGeom>
          <a:noFill/>
        </p:spPr>
        <p:txBody>
          <a:bodyPr wrap="none" rtlCol="0">
            <a:spAutoFit/>
          </a:bodyPr>
          <a:lstStyle/>
          <a:p>
            <a:r>
              <a:rPr lang="da-DK" u="sng" dirty="0"/>
              <a:t>Nærbillede af udløbsrør, med tommestok: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974294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19</a:t>
            </a:fld>
            <a:endParaRPr lang="da-DK" dirty="0"/>
          </a:p>
        </p:txBody>
      </p:sp>
      <p:sp>
        <p:nvSpPr>
          <p:cNvPr id="15" name="Rektangel 14"/>
          <p:cNvSpPr/>
          <p:nvPr/>
        </p:nvSpPr>
        <p:spPr>
          <a:xfrm>
            <a:off x="838200" y="0"/>
            <a:ext cx="11276815" cy="646331"/>
          </a:xfrm>
          <a:prstGeom prst="rect">
            <a:avLst/>
          </a:prstGeom>
        </p:spPr>
        <p:txBody>
          <a:bodyPr wrap="square">
            <a:spAutoFit/>
          </a:bodyPr>
          <a:lstStyle/>
          <a:p>
            <a:pPr lvl="0"/>
            <a:r>
              <a:rPr lang="da-DK" b="1" dirty="0">
                <a:solidFill>
                  <a:prstClr val="black"/>
                </a:solidFill>
              </a:rPr>
              <a:t>f) Neddykket udløbsrør, billede af udløbsrør opmålt med tommestok, hvor diameteren tydeligt fremgår. Afstandsbillede og nærbillede. Hvis udløbsrøret ligger under vand, tages billederne ved iltningstrappen/brønden</a:t>
            </a:r>
          </a:p>
        </p:txBody>
      </p:sp>
      <p:sp>
        <p:nvSpPr>
          <p:cNvPr id="7" name="Tekstfelt 6"/>
          <p:cNvSpPr txBox="1"/>
          <p:nvPr/>
        </p:nvSpPr>
        <p:spPr>
          <a:xfrm>
            <a:off x="838200" y="853606"/>
            <a:ext cx="3976538" cy="646331"/>
          </a:xfrm>
          <a:prstGeom prst="rect">
            <a:avLst/>
          </a:prstGeom>
          <a:noFill/>
        </p:spPr>
        <p:txBody>
          <a:bodyPr wrap="none" rtlCol="0">
            <a:spAutoFit/>
          </a:bodyPr>
          <a:lstStyle/>
          <a:p>
            <a:r>
              <a:rPr lang="da-DK" u="sng" dirty="0"/>
              <a:t>Udløbsrør på afstand, uden tommestok: </a:t>
            </a:r>
          </a:p>
          <a:p>
            <a:endParaRPr lang="da-DK" dirty="0"/>
          </a:p>
        </p:txBody>
      </p:sp>
      <p:sp>
        <p:nvSpPr>
          <p:cNvPr id="8" name="Tekstfelt 7"/>
          <p:cNvSpPr txBox="1"/>
          <p:nvPr/>
        </p:nvSpPr>
        <p:spPr>
          <a:xfrm>
            <a:off x="6172200" y="853606"/>
            <a:ext cx="4167103" cy="646331"/>
          </a:xfrm>
          <a:prstGeom prst="rect">
            <a:avLst/>
          </a:prstGeom>
          <a:noFill/>
        </p:spPr>
        <p:txBody>
          <a:bodyPr wrap="none" rtlCol="0">
            <a:spAutoFit/>
          </a:bodyPr>
          <a:lstStyle/>
          <a:p>
            <a:r>
              <a:rPr lang="da-DK" u="sng" dirty="0"/>
              <a:t>Nærbillede af udløbsrør, med tommestok: </a:t>
            </a:r>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dirty="0"/>
          </a:p>
        </p:txBody>
      </p:sp>
    </p:spTree>
    <p:extLst>
      <p:ext uri="{BB962C8B-B14F-4D97-AF65-F5344CB8AC3E}">
        <p14:creationId xmlns:p14="http://schemas.microsoft.com/office/powerpoint/2010/main" val="374686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556CDCFB-CBEE-4DDC-9225-BD86DB889538}" type="slidenum">
              <a:rPr lang="da-DK" smtClean="0"/>
              <a:t>2</a:t>
            </a:fld>
            <a:endParaRPr lang="da-DK" dirty="0"/>
          </a:p>
        </p:txBody>
      </p:sp>
      <p:sp>
        <p:nvSpPr>
          <p:cNvPr id="4" name="Tekstfelt 3"/>
          <p:cNvSpPr txBox="1"/>
          <p:nvPr/>
        </p:nvSpPr>
        <p:spPr>
          <a:xfrm>
            <a:off x="65253" y="0"/>
            <a:ext cx="12126747" cy="5170646"/>
          </a:xfrm>
          <a:prstGeom prst="rect">
            <a:avLst/>
          </a:prstGeom>
          <a:noFill/>
        </p:spPr>
        <p:txBody>
          <a:bodyPr wrap="square" rtlCol="0">
            <a:spAutoFit/>
          </a:bodyPr>
          <a:lstStyle/>
          <a:p>
            <a:r>
              <a:rPr lang="da-DK" sz="2000" b="1" dirty="0"/>
              <a:t>Indsendelse af GIS-opmålingsdata</a:t>
            </a:r>
          </a:p>
          <a:p>
            <a:endParaRPr lang="da-DK" dirty="0"/>
          </a:p>
          <a:p>
            <a:r>
              <a:rPr lang="da-DK" sz="1600" dirty="0"/>
              <a:t>Landinspektøren skal opmåle hele minivådområdet og dokumentere at alle krav jf. bilag 3 er overholdt. Opmålingsdata skal indsendes som både GIS-filer og PDF oversigtskort med GIS data.</a:t>
            </a:r>
          </a:p>
          <a:p>
            <a:r>
              <a:rPr lang="da-DK" sz="1600" dirty="0"/>
              <a:t>Opmålingen bør foretages af et professionelt landinspektørfirma. Firmanavnet bør fremgå, på det indsendte materiale.</a:t>
            </a:r>
          </a:p>
          <a:p>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pPr marL="285750" indent="-285750">
              <a:buFont typeface="Arial" panose="020B0604020202020204" pitchFamily="34" charset="0"/>
              <a:buChar char="•"/>
            </a:pPr>
            <a:endParaRPr lang="da-DK" sz="1600" dirty="0"/>
          </a:p>
          <a:p>
            <a:r>
              <a:rPr lang="da-DK" sz="1600" u="sng" dirty="0"/>
              <a:t>Krav til opmålingsdata</a:t>
            </a:r>
          </a:p>
          <a:p>
            <a:pPr marL="285750" indent="-285750">
              <a:buFont typeface="Arial" panose="020B0604020202020204" pitchFamily="34" charset="0"/>
              <a:buChar char="•"/>
            </a:pPr>
            <a:r>
              <a:rPr lang="da-DK" sz="1600" dirty="0"/>
              <a:t>Areal og dybder i sedimentionsbassin, målt i designvandspejl.</a:t>
            </a:r>
          </a:p>
          <a:p>
            <a:pPr marL="285750" indent="-285750">
              <a:buFont typeface="Arial" panose="020B0604020202020204" pitchFamily="34" charset="0"/>
              <a:buChar char="•"/>
            </a:pPr>
            <a:r>
              <a:rPr lang="da-DK" sz="1600" dirty="0"/>
              <a:t>I opmålingerne skal der indgå kotemålinger på </a:t>
            </a:r>
          </a:p>
          <a:p>
            <a:pPr marL="742950" lvl="1" indent="-285750">
              <a:buFont typeface="Arial" panose="020B0604020202020204" pitchFamily="34" charset="0"/>
              <a:buChar char="•"/>
            </a:pPr>
            <a:r>
              <a:rPr lang="da-DK" sz="1600" dirty="0"/>
              <a:t>Indløbsrør</a:t>
            </a:r>
          </a:p>
          <a:p>
            <a:pPr marL="742950" lvl="1" indent="-285750">
              <a:buFont typeface="Arial" panose="020B0604020202020204" pitchFamily="34" charset="0"/>
              <a:buChar char="•"/>
            </a:pPr>
            <a:r>
              <a:rPr lang="da-DK" sz="1600" dirty="0"/>
              <a:t>Udløbsrør </a:t>
            </a:r>
          </a:p>
          <a:p>
            <a:pPr marL="742950" lvl="1" indent="-285750">
              <a:buFont typeface="Arial" panose="020B0604020202020204" pitchFamily="34" charset="0"/>
              <a:buChar char="•"/>
            </a:pPr>
            <a:r>
              <a:rPr lang="da-DK" sz="1600" dirty="0"/>
              <a:t>5-10 kotemålinger i hver af de lave og dybe zoner. På de lave zoner, skal der måles midt på zonen. </a:t>
            </a:r>
          </a:p>
          <a:p>
            <a:pPr marL="285750" indent="-285750">
              <a:buFont typeface="Arial" panose="020B0604020202020204" pitchFamily="34" charset="0"/>
              <a:buChar char="•"/>
            </a:pPr>
            <a:r>
              <a:rPr lang="da-DK" sz="1600" dirty="0"/>
              <a:t>Punkter der viser afgrænsningen, mellem de lave og dybe zoner</a:t>
            </a:r>
          </a:p>
          <a:p>
            <a:pPr marL="285750" indent="-285750">
              <a:buFont typeface="Arial" panose="020B0604020202020204" pitchFamily="34" charset="0"/>
              <a:buChar char="•"/>
            </a:pPr>
            <a:r>
              <a:rPr lang="da-DK" sz="1600" dirty="0"/>
              <a:t>Arealet af alle dybe og lave zoner, målt i designvandspejl. Arealet skal fremgå i m</a:t>
            </a:r>
            <a:r>
              <a:rPr lang="da-DK" sz="1600" baseline="30000" dirty="0"/>
              <a:t>2</a:t>
            </a:r>
          </a:p>
          <a:p>
            <a:pPr marL="285750" indent="-285750">
              <a:buFont typeface="Arial" panose="020B0604020202020204" pitchFamily="34" charset="0"/>
              <a:buChar char="•"/>
            </a:pPr>
            <a:r>
              <a:rPr lang="da-DK" sz="1600" dirty="0"/>
              <a:t>Anvisninger af længde/bredde forhold</a:t>
            </a:r>
          </a:p>
          <a:p>
            <a:endParaRPr lang="da-DK" dirty="0"/>
          </a:p>
          <a:p>
            <a:pPr marL="285750" indent="-285750">
              <a:buFont typeface="Arial" panose="020B0604020202020204" pitchFamily="34" charset="0"/>
              <a:buChar char="•"/>
            </a:pPr>
            <a:endParaRPr lang="da-DK" dirty="0"/>
          </a:p>
        </p:txBody>
      </p:sp>
    </p:spTree>
    <p:extLst>
      <p:ext uri="{BB962C8B-B14F-4D97-AF65-F5344CB8AC3E}">
        <p14:creationId xmlns:p14="http://schemas.microsoft.com/office/powerpoint/2010/main" val="1830932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20</a:t>
            </a:fld>
            <a:endParaRPr lang="da-DK" dirty="0"/>
          </a:p>
        </p:txBody>
      </p:sp>
      <p:sp>
        <p:nvSpPr>
          <p:cNvPr id="15" name="Rektangel 14"/>
          <p:cNvSpPr/>
          <p:nvPr/>
        </p:nvSpPr>
        <p:spPr>
          <a:xfrm>
            <a:off x="838200" y="59976"/>
            <a:ext cx="3954480" cy="400110"/>
          </a:xfrm>
          <a:prstGeom prst="rect">
            <a:avLst/>
          </a:prstGeom>
        </p:spPr>
        <p:txBody>
          <a:bodyPr wrap="none">
            <a:spAutoFit/>
          </a:bodyPr>
          <a:lstStyle/>
          <a:p>
            <a:r>
              <a:rPr lang="da-DK" sz="2000" b="1" dirty="0"/>
              <a:t>h) Iltningstrappe eller iltningsbrønd</a:t>
            </a:r>
          </a:p>
        </p:txBody>
      </p:sp>
      <p:sp>
        <p:nvSpPr>
          <p:cNvPr id="7" name="Tekstfelt 6"/>
          <p:cNvSpPr txBox="1"/>
          <p:nvPr/>
        </p:nvSpPr>
        <p:spPr>
          <a:xfrm>
            <a:off x="838200" y="853606"/>
            <a:ext cx="1342996" cy="923330"/>
          </a:xfrm>
          <a:prstGeom prst="rect">
            <a:avLst/>
          </a:prstGeom>
          <a:noFill/>
        </p:spPr>
        <p:txBody>
          <a:bodyPr wrap="none" rtlCol="0">
            <a:spAutoFit/>
          </a:bodyPr>
          <a:lstStyle/>
          <a:p>
            <a:r>
              <a:rPr lang="da-DK" u="sng" dirty="0"/>
              <a:t>Beskrivelse: </a:t>
            </a:r>
          </a:p>
          <a:p>
            <a:endParaRPr lang="da-DK" dirty="0"/>
          </a:p>
          <a:p>
            <a:endParaRPr lang="da-DK" dirty="0"/>
          </a:p>
        </p:txBody>
      </p:sp>
      <p:sp>
        <p:nvSpPr>
          <p:cNvPr id="8" name="Tekstfelt 7"/>
          <p:cNvSpPr txBox="1"/>
          <p:nvPr/>
        </p:nvSpPr>
        <p:spPr>
          <a:xfrm>
            <a:off x="6172200" y="853606"/>
            <a:ext cx="1342996" cy="923330"/>
          </a:xfrm>
          <a:prstGeom prst="rect">
            <a:avLst/>
          </a:prstGeom>
          <a:noFill/>
        </p:spPr>
        <p:txBody>
          <a:bodyPr wrap="none" rtlCol="0">
            <a:spAutoFit/>
          </a:bodyPr>
          <a:lstStyle/>
          <a:p>
            <a:r>
              <a:rPr lang="da-DK" u="sng" dirty="0"/>
              <a:t>Beskrivelse: </a:t>
            </a:r>
          </a:p>
          <a:p>
            <a:endParaRPr lang="da-DK" dirty="0"/>
          </a:p>
          <a:p>
            <a:endParaRPr lang="da-DK" dirty="0"/>
          </a:p>
        </p:txBody>
      </p:sp>
      <p:sp>
        <p:nvSpPr>
          <p:cNvPr id="3" name="Pladsholder til indhold 2"/>
          <p:cNvSpPr>
            <a:spLocks noGrp="1"/>
          </p:cNvSpPr>
          <p:nvPr>
            <p:ph sz="half" idx="1"/>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spTree>
    <p:extLst>
      <p:ext uri="{BB962C8B-B14F-4D97-AF65-F5344CB8AC3E}">
        <p14:creationId xmlns:p14="http://schemas.microsoft.com/office/powerpoint/2010/main" val="2112364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21</a:t>
            </a:fld>
            <a:endParaRPr lang="da-DK" dirty="0"/>
          </a:p>
        </p:txBody>
      </p:sp>
      <p:sp>
        <p:nvSpPr>
          <p:cNvPr id="15" name="Rektangel 14"/>
          <p:cNvSpPr/>
          <p:nvPr/>
        </p:nvSpPr>
        <p:spPr>
          <a:xfrm>
            <a:off x="838200" y="59976"/>
            <a:ext cx="10410825" cy="707886"/>
          </a:xfrm>
          <a:prstGeom prst="rect">
            <a:avLst/>
          </a:prstGeom>
        </p:spPr>
        <p:txBody>
          <a:bodyPr wrap="square">
            <a:spAutoFit/>
          </a:bodyPr>
          <a:lstStyle/>
          <a:p>
            <a:pPr lvl="0"/>
            <a:r>
              <a:rPr lang="da-DK" sz="2000" b="1" dirty="0"/>
              <a:t>i) </a:t>
            </a:r>
            <a:r>
              <a:rPr lang="da-DK" sz="2000" b="1" i="1" dirty="0">
                <a:solidFill>
                  <a:prstClr val="black"/>
                </a:solidFill>
              </a:rPr>
              <a:t>Tilsåede brinker. 1-2 billeder. Hvis der ikke er udsået frø endnu, skal der indsendes faktura med udbetalingsanmodningen </a:t>
            </a:r>
          </a:p>
        </p:txBody>
      </p:sp>
      <p:sp>
        <p:nvSpPr>
          <p:cNvPr id="7" name="Tekstfelt 6"/>
          <p:cNvSpPr txBox="1"/>
          <p:nvPr/>
        </p:nvSpPr>
        <p:spPr>
          <a:xfrm>
            <a:off x="838200" y="853606"/>
            <a:ext cx="1342996" cy="923330"/>
          </a:xfrm>
          <a:prstGeom prst="rect">
            <a:avLst/>
          </a:prstGeom>
          <a:noFill/>
        </p:spPr>
        <p:txBody>
          <a:bodyPr wrap="none" rtlCol="0">
            <a:spAutoFit/>
          </a:bodyPr>
          <a:lstStyle/>
          <a:p>
            <a:r>
              <a:rPr lang="da-DK" u="sng" dirty="0"/>
              <a:t>Beskrivelse: </a:t>
            </a:r>
          </a:p>
          <a:p>
            <a:endParaRPr lang="da-DK" dirty="0"/>
          </a:p>
          <a:p>
            <a:endParaRPr lang="da-DK" dirty="0"/>
          </a:p>
        </p:txBody>
      </p:sp>
      <p:sp>
        <p:nvSpPr>
          <p:cNvPr id="8" name="Tekstfelt 7"/>
          <p:cNvSpPr txBox="1"/>
          <p:nvPr/>
        </p:nvSpPr>
        <p:spPr>
          <a:xfrm>
            <a:off x="6172200" y="853606"/>
            <a:ext cx="1342996" cy="923330"/>
          </a:xfrm>
          <a:prstGeom prst="rect">
            <a:avLst/>
          </a:prstGeom>
          <a:noFill/>
        </p:spPr>
        <p:txBody>
          <a:bodyPr wrap="none" rtlCol="0">
            <a:spAutoFit/>
          </a:bodyPr>
          <a:lstStyle/>
          <a:p>
            <a:r>
              <a:rPr lang="da-DK" u="sng" dirty="0"/>
              <a:t>Beskrivelse: </a:t>
            </a:r>
          </a:p>
          <a:p>
            <a:endParaRPr lang="da-DK" dirty="0"/>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3879949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sz="half" idx="2"/>
          </p:nvPr>
        </p:nvSpPr>
        <p:spPr/>
        <p:txBody>
          <a:bodyPr/>
          <a:lstStyle/>
          <a:p>
            <a:endParaRPr lang="da-DK" dirty="0"/>
          </a:p>
        </p:txBody>
      </p:sp>
      <p:sp>
        <p:nvSpPr>
          <p:cNvPr id="14" name="Pladsholder til slidenummer 13"/>
          <p:cNvSpPr>
            <a:spLocks noGrp="1"/>
          </p:cNvSpPr>
          <p:nvPr>
            <p:ph type="sldNum" sz="quarter" idx="12"/>
          </p:nvPr>
        </p:nvSpPr>
        <p:spPr/>
        <p:txBody>
          <a:bodyPr/>
          <a:lstStyle/>
          <a:p>
            <a:fld id="{556CDCFB-CBEE-4DDC-9225-BD86DB889538}" type="slidenum">
              <a:rPr lang="da-DK" smtClean="0"/>
              <a:t>22</a:t>
            </a:fld>
            <a:endParaRPr lang="da-DK" dirty="0"/>
          </a:p>
        </p:txBody>
      </p:sp>
      <p:sp>
        <p:nvSpPr>
          <p:cNvPr id="15" name="Rektangel 14"/>
          <p:cNvSpPr/>
          <p:nvPr/>
        </p:nvSpPr>
        <p:spPr>
          <a:xfrm>
            <a:off x="838200" y="59976"/>
            <a:ext cx="9813758" cy="400110"/>
          </a:xfrm>
          <a:prstGeom prst="rect">
            <a:avLst/>
          </a:prstGeom>
        </p:spPr>
        <p:txBody>
          <a:bodyPr wrap="square">
            <a:spAutoFit/>
          </a:bodyPr>
          <a:lstStyle/>
          <a:p>
            <a:r>
              <a:rPr lang="da-DK" sz="2000" b="1" dirty="0"/>
              <a:t>j) Skilt. </a:t>
            </a:r>
            <a:r>
              <a:rPr lang="da-DK" sz="2000" b="1" i="1" dirty="0"/>
              <a:t>Se regler vedr. skiltning i vejledningen.</a:t>
            </a:r>
          </a:p>
        </p:txBody>
      </p:sp>
      <p:sp>
        <p:nvSpPr>
          <p:cNvPr id="7" name="Tekstfelt 6"/>
          <p:cNvSpPr txBox="1"/>
          <p:nvPr/>
        </p:nvSpPr>
        <p:spPr>
          <a:xfrm>
            <a:off x="838200" y="1035465"/>
            <a:ext cx="1723421" cy="923330"/>
          </a:xfrm>
          <a:prstGeom prst="rect">
            <a:avLst/>
          </a:prstGeom>
          <a:noFill/>
        </p:spPr>
        <p:txBody>
          <a:bodyPr wrap="none" rtlCol="0">
            <a:spAutoFit/>
          </a:bodyPr>
          <a:lstStyle/>
          <a:p>
            <a:r>
              <a:rPr lang="da-DK" u="sng" dirty="0"/>
              <a:t>Skilt på afstand: </a:t>
            </a:r>
          </a:p>
          <a:p>
            <a:endParaRPr lang="da-DK" dirty="0"/>
          </a:p>
          <a:p>
            <a:endParaRPr lang="da-DK" dirty="0"/>
          </a:p>
        </p:txBody>
      </p:sp>
      <p:sp>
        <p:nvSpPr>
          <p:cNvPr id="8" name="Tekstfelt 7"/>
          <p:cNvSpPr txBox="1"/>
          <p:nvPr/>
        </p:nvSpPr>
        <p:spPr>
          <a:xfrm>
            <a:off x="6172200" y="1035465"/>
            <a:ext cx="2002728" cy="646331"/>
          </a:xfrm>
          <a:prstGeom prst="rect">
            <a:avLst/>
          </a:prstGeom>
          <a:noFill/>
        </p:spPr>
        <p:txBody>
          <a:bodyPr wrap="none" rtlCol="0">
            <a:spAutoFit/>
          </a:bodyPr>
          <a:lstStyle/>
          <a:p>
            <a:r>
              <a:rPr lang="da-DK" u="sng" dirty="0"/>
              <a:t>Nærbillede af skilt:</a:t>
            </a:r>
            <a:r>
              <a:rPr lang="da-DK" dirty="0"/>
              <a:t> </a:t>
            </a:r>
          </a:p>
          <a:p>
            <a:endParaRPr lang="da-DK" dirty="0"/>
          </a:p>
        </p:txBody>
      </p:sp>
      <p:sp>
        <p:nvSpPr>
          <p:cNvPr id="5" name="Pladsholder til indhold 4"/>
          <p:cNvSpPr>
            <a:spLocks noGrp="1"/>
          </p:cNvSpPr>
          <p:nvPr>
            <p:ph sz="half" idx="1"/>
          </p:nvPr>
        </p:nvSpPr>
        <p:spPr/>
        <p:txBody>
          <a:bodyPr/>
          <a:lstStyle/>
          <a:p>
            <a:endParaRPr lang="da-DK"/>
          </a:p>
        </p:txBody>
      </p:sp>
    </p:spTree>
    <p:extLst>
      <p:ext uri="{BB962C8B-B14F-4D97-AF65-F5344CB8AC3E}">
        <p14:creationId xmlns:p14="http://schemas.microsoft.com/office/powerpoint/2010/main" val="1001119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23</a:t>
            </a:fld>
            <a:endParaRPr lang="da-DK" dirty="0"/>
          </a:p>
        </p:txBody>
      </p:sp>
      <p:sp>
        <p:nvSpPr>
          <p:cNvPr id="15" name="Rektangel 14"/>
          <p:cNvSpPr/>
          <p:nvPr/>
        </p:nvSpPr>
        <p:spPr>
          <a:xfrm>
            <a:off x="838200" y="136525"/>
            <a:ext cx="10894842" cy="1015663"/>
          </a:xfrm>
          <a:prstGeom prst="rect">
            <a:avLst/>
          </a:prstGeom>
        </p:spPr>
        <p:txBody>
          <a:bodyPr wrap="none">
            <a:spAutoFit/>
          </a:bodyPr>
          <a:lstStyle/>
          <a:p>
            <a:r>
              <a:rPr lang="da-DK" sz="2000" b="1" dirty="0"/>
              <a:t>k) Billeder af jordbundsforhold i de tørre bassiner for at dokumentere lavpermeabel bund. Er der ikke</a:t>
            </a:r>
          </a:p>
          <a:p>
            <a:r>
              <a:rPr lang="da-DK" sz="2000" b="1" dirty="0"/>
              <a:t> tilstrækkeligt </a:t>
            </a:r>
            <a:r>
              <a:rPr lang="da-DK" sz="2000" b="1" dirty="0" err="1"/>
              <a:t>lerindhold</a:t>
            </a:r>
            <a:r>
              <a:rPr lang="da-DK" sz="2000" b="1" dirty="0"/>
              <a:t>, etableres en </a:t>
            </a:r>
            <a:r>
              <a:rPr lang="da-DK" sz="2000" b="1" dirty="0" err="1"/>
              <a:t>lermembran</a:t>
            </a:r>
            <a:r>
              <a:rPr lang="da-DK" sz="2000" b="1" dirty="0"/>
              <a:t> og der indsættes billeder fra anlægsarbejdet.</a:t>
            </a:r>
          </a:p>
          <a:p>
            <a:endParaRPr lang="da-DK" sz="2000" b="1" dirty="0"/>
          </a:p>
        </p:txBody>
      </p:sp>
      <p:sp>
        <p:nvSpPr>
          <p:cNvPr id="21" name="Pladsholder til indhold 20"/>
          <p:cNvSpPr>
            <a:spLocks noGrp="1"/>
          </p:cNvSpPr>
          <p:nvPr>
            <p:ph sz="half" idx="1"/>
          </p:nvPr>
        </p:nvSpPr>
        <p:spPr/>
        <p:txBody>
          <a:bodyPr/>
          <a:lstStyle/>
          <a:p>
            <a:endParaRPr lang="da-DK" dirty="0"/>
          </a:p>
        </p:txBody>
      </p:sp>
      <p:sp>
        <p:nvSpPr>
          <p:cNvPr id="22" name="Pladsholder til indhold 21"/>
          <p:cNvSpPr>
            <a:spLocks noGrp="1"/>
          </p:cNvSpPr>
          <p:nvPr>
            <p:ph sz="half" idx="2"/>
          </p:nvPr>
        </p:nvSpPr>
        <p:spPr/>
        <p:txBody>
          <a:bodyPr/>
          <a:lstStyle/>
          <a:p>
            <a:endParaRPr lang="da-DK" dirty="0"/>
          </a:p>
        </p:txBody>
      </p:sp>
      <p:sp>
        <p:nvSpPr>
          <p:cNvPr id="8" name="Tekstfelt 7"/>
          <p:cNvSpPr txBox="1"/>
          <p:nvPr/>
        </p:nvSpPr>
        <p:spPr>
          <a:xfrm>
            <a:off x="838200" y="853606"/>
            <a:ext cx="1342996" cy="923330"/>
          </a:xfrm>
          <a:prstGeom prst="rect">
            <a:avLst/>
          </a:prstGeom>
          <a:noFill/>
        </p:spPr>
        <p:txBody>
          <a:bodyPr wrap="none" rtlCol="0">
            <a:spAutoFit/>
          </a:bodyPr>
          <a:lstStyle/>
          <a:p>
            <a:r>
              <a:rPr lang="da-DK" u="sng" dirty="0"/>
              <a:t>Beskrivelse: </a:t>
            </a:r>
          </a:p>
          <a:p>
            <a:endParaRPr lang="da-DK" dirty="0"/>
          </a:p>
          <a:p>
            <a:endParaRPr lang="da-DK" dirty="0"/>
          </a:p>
        </p:txBody>
      </p:sp>
      <p:sp>
        <p:nvSpPr>
          <p:cNvPr id="9" name="Tekstfelt 8"/>
          <p:cNvSpPr txBox="1"/>
          <p:nvPr/>
        </p:nvSpPr>
        <p:spPr>
          <a:xfrm>
            <a:off x="6172200" y="853606"/>
            <a:ext cx="1342996" cy="646331"/>
          </a:xfrm>
          <a:prstGeom prst="rect">
            <a:avLst/>
          </a:prstGeom>
          <a:noFill/>
        </p:spPr>
        <p:txBody>
          <a:bodyPr wrap="none" rtlCol="0">
            <a:spAutoFit/>
          </a:bodyPr>
          <a:lstStyle/>
          <a:p>
            <a:r>
              <a:rPr lang="da-DK" u="sng" dirty="0"/>
              <a:t>Beskrivelse: </a:t>
            </a:r>
          </a:p>
          <a:p>
            <a:endParaRPr lang="da-DK" dirty="0"/>
          </a:p>
        </p:txBody>
      </p:sp>
    </p:spTree>
    <p:extLst>
      <p:ext uri="{BB962C8B-B14F-4D97-AF65-F5344CB8AC3E}">
        <p14:creationId xmlns:p14="http://schemas.microsoft.com/office/powerpoint/2010/main" val="1057362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24</a:t>
            </a:fld>
            <a:endParaRPr lang="da-DK" dirty="0"/>
          </a:p>
        </p:txBody>
      </p:sp>
      <p:sp>
        <p:nvSpPr>
          <p:cNvPr id="15" name="Rektangel 14"/>
          <p:cNvSpPr/>
          <p:nvPr/>
        </p:nvSpPr>
        <p:spPr>
          <a:xfrm>
            <a:off x="838200" y="59976"/>
            <a:ext cx="10554043" cy="707886"/>
          </a:xfrm>
          <a:prstGeom prst="rect">
            <a:avLst/>
          </a:prstGeom>
        </p:spPr>
        <p:txBody>
          <a:bodyPr wrap="none">
            <a:spAutoFit/>
          </a:bodyPr>
          <a:lstStyle/>
          <a:p>
            <a:r>
              <a:rPr lang="da-DK" sz="2000" b="1" dirty="0">
                <a:solidFill>
                  <a:prstClr val="black"/>
                </a:solidFill>
              </a:rPr>
              <a:t>l) Hvis der er søgt om tilskud til vandplanter, indsættes der billeder fra anlægsarbejdet eller efter </a:t>
            </a:r>
          </a:p>
          <a:p>
            <a:r>
              <a:rPr lang="da-DK" sz="2000" b="1" dirty="0">
                <a:solidFill>
                  <a:prstClr val="black"/>
                </a:solidFill>
              </a:rPr>
              <a:t>udplantning</a:t>
            </a:r>
            <a:endParaRPr lang="da-DK" sz="2000" b="1" dirty="0"/>
          </a:p>
        </p:txBody>
      </p:sp>
      <p:sp>
        <p:nvSpPr>
          <p:cNvPr id="16" name="Tekstfelt 15"/>
          <p:cNvSpPr txBox="1"/>
          <p:nvPr/>
        </p:nvSpPr>
        <p:spPr>
          <a:xfrm>
            <a:off x="838200" y="853606"/>
            <a:ext cx="1342996" cy="646331"/>
          </a:xfrm>
          <a:prstGeom prst="rect">
            <a:avLst/>
          </a:prstGeom>
          <a:noFill/>
        </p:spPr>
        <p:txBody>
          <a:bodyPr wrap="none" rtlCol="0">
            <a:spAutoFit/>
          </a:bodyPr>
          <a:lstStyle/>
          <a:p>
            <a:r>
              <a:rPr lang="da-DK" u="sng" dirty="0"/>
              <a:t>Beskrivelse: </a:t>
            </a:r>
          </a:p>
          <a:p>
            <a:endParaRPr lang="da-DK" dirty="0"/>
          </a:p>
        </p:txBody>
      </p:sp>
      <p:sp>
        <p:nvSpPr>
          <p:cNvPr id="17" name="Tekstfelt 16"/>
          <p:cNvSpPr txBox="1"/>
          <p:nvPr/>
        </p:nvSpPr>
        <p:spPr>
          <a:xfrm>
            <a:off x="6172200" y="853606"/>
            <a:ext cx="1342996" cy="646331"/>
          </a:xfrm>
          <a:prstGeom prst="rect">
            <a:avLst/>
          </a:prstGeom>
          <a:noFill/>
        </p:spPr>
        <p:txBody>
          <a:bodyPr wrap="none" rtlCol="0">
            <a:spAutoFit/>
          </a:bodyPr>
          <a:lstStyle/>
          <a:p>
            <a:r>
              <a:rPr lang="da-DK" u="sng" dirty="0"/>
              <a:t>Beskrivelse: </a:t>
            </a:r>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3139419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felt 11"/>
          <p:cNvSpPr txBox="1"/>
          <p:nvPr/>
        </p:nvSpPr>
        <p:spPr>
          <a:xfrm>
            <a:off x="838200" y="885689"/>
            <a:ext cx="10515600" cy="369332"/>
          </a:xfrm>
          <a:prstGeom prst="rect">
            <a:avLst/>
          </a:prstGeom>
          <a:noFill/>
        </p:spPr>
        <p:txBody>
          <a:bodyPr wrap="square" rtlCol="0">
            <a:spAutoFit/>
          </a:bodyPr>
          <a:lstStyle/>
          <a:p>
            <a:r>
              <a:rPr lang="da-DK" dirty="0"/>
              <a:t>Bemærkninger: </a:t>
            </a:r>
          </a:p>
        </p:txBody>
      </p:sp>
      <p:sp>
        <p:nvSpPr>
          <p:cNvPr id="14" name="Pladsholder til slidenummer 13"/>
          <p:cNvSpPr>
            <a:spLocks noGrp="1"/>
          </p:cNvSpPr>
          <p:nvPr>
            <p:ph type="sldNum" sz="quarter" idx="12"/>
          </p:nvPr>
        </p:nvSpPr>
        <p:spPr/>
        <p:txBody>
          <a:bodyPr/>
          <a:lstStyle/>
          <a:p>
            <a:fld id="{556CDCFB-CBEE-4DDC-9225-BD86DB889538}" type="slidenum">
              <a:rPr lang="da-DK" smtClean="0"/>
              <a:t>25</a:t>
            </a:fld>
            <a:endParaRPr lang="da-DK" dirty="0"/>
          </a:p>
        </p:txBody>
      </p:sp>
      <p:sp>
        <p:nvSpPr>
          <p:cNvPr id="15" name="Rektangel 14"/>
          <p:cNvSpPr/>
          <p:nvPr/>
        </p:nvSpPr>
        <p:spPr>
          <a:xfrm>
            <a:off x="838200" y="59976"/>
            <a:ext cx="10056599" cy="707886"/>
          </a:xfrm>
          <a:prstGeom prst="rect">
            <a:avLst/>
          </a:prstGeom>
        </p:spPr>
        <p:txBody>
          <a:bodyPr wrap="none">
            <a:spAutoFit/>
          </a:bodyPr>
          <a:lstStyle/>
          <a:p>
            <a:pPr lvl="0"/>
            <a:r>
              <a:rPr lang="da-DK" sz="2000" b="1" dirty="0"/>
              <a:t>m) Dokumentation for at det omkringliggende areal er beplantet og fri for jordbearbejdning. </a:t>
            </a:r>
          </a:p>
          <a:p>
            <a:pPr lvl="0"/>
            <a:r>
              <a:rPr lang="da-DK" sz="2000" b="1" dirty="0"/>
              <a:t>Billeder der viser at det omkringliggende areal er mindst 3 meter bred.</a:t>
            </a:r>
          </a:p>
        </p:txBody>
      </p:sp>
      <p:sp>
        <p:nvSpPr>
          <p:cNvPr id="21" name="Pladsholder til indhold 20"/>
          <p:cNvSpPr>
            <a:spLocks noGrp="1"/>
          </p:cNvSpPr>
          <p:nvPr>
            <p:ph sz="half" idx="1"/>
          </p:nvPr>
        </p:nvSpPr>
        <p:spPr/>
        <p:txBody>
          <a:bodyPr/>
          <a:lstStyle/>
          <a:p>
            <a:endParaRPr lang="da-DK" dirty="0"/>
          </a:p>
        </p:txBody>
      </p:sp>
      <p:sp>
        <p:nvSpPr>
          <p:cNvPr id="22" name="Pladsholder til indhold 21"/>
          <p:cNvSpPr>
            <a:spLocks noGrp="1"/>
          </p:cNvSpPr>
          <p:nvPr>
            <p:ph sz="half" idx="2"/>
          </p:nvPr>
        </p:nvSpPr>
        <p:spPr/>
        <p:txBody>
          <a:bodyPr/>
          <a:lstStyle/>
          <a:p>
            <a:endParaRPr lang="da-DK" dirty="0"/>
          </a:p>
        </p:txBody>
      </p:sp>
    </p:spTree>
    <p:extLst>
      <p:ext uri="{BB962C8B-B14F-4D97-AF65-F5344CB8AC3E}">
        <p14:creationId xmlns:p14="http://schemas.microsoft.com/office/powerpoint/2010/main" val="2849687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felt 11"/>
          <p:cNvSpPr txBox="1"/>
          <p:nvPr/>
        </p:nvSpPr>
        <p:spPr>
          <a:xfrm>
            <a:off x="838200" y="885689"/>
            <a:ext cx="10515600" cy="369332"/>
          </a:xfrm>
          <a:prstGeom prst="rect">
            <a:avLst/>
          </a:prstGeom>
          <a:noFill/>
        </p:spPr>
        <p:txBody>
          <a:bodyPr wrap="square" rtlCol="0">
            <a:spAutoFit/>
          </a:bodyPr>
          <a:lstStyle/>
          <a:p>
            <a:r>
              <a:rPr lang="da-DK" dirty="0"/>
              <a:t>Bemærkninger: </a:t>
            </a:r>
          </a:p>
        </p:txBody>
      </p:sp>
      <p:sp>
        <p:nvSpPr>
          <p:cNvPr id="14" name="Pladsholder til slidenummer 13"/>
          <p:cNvSpPr>
            <a:spLocks noGrp="1"/>
          </p:cNvSpPr>
          <p:nvPr>
            <p:ph type="sldNum" sz="quarter" idx="12"/>
          </p:nvPr>
        </p:nvSpPr>
        <p:spPr/>
        <p:txBody>
          <a:bodyPr/>
          <a:lstStyle/>
          <a:p>
            <a:fld id="{556CDCFB-CBEE-4DDC-9225-BD86DB889538}" type="slidenum">
              <a:rPr lang="da-DK" smtClean="0"/>
              <a:t>26</a:t>
            </a:fld>
            <a:endParaRPr lang="da-DK" dirty="0"/>
          </a:p>
        </p:txBody>
      </p:sp>
      <p:sp>
        <p:nvSpPr>
          <p:cNvPr id="15" name="Rektangel 14"/>
          <p:cNvSpPr/>
          <p:nvPr/>
        </p:nvSpPr>
        <p:spPr>
          <a:xfrm>
            <a:off x="838200" y="59976"/>
            <a:ext cx="8617424" cy="400110"/>
          </a:xfrm>
          <a:prstGeom prst="rect">
            <a:avLst/>
          </a:prstGeom>
        </p:spPr>
        <p:txBody>
          <a:bodyPr wrap="none">
            <a:spAutoFit/>
          </a:bodyPr>
          <a:lstStyle/>
          <a:p>
            <a:pPr lvl="0"/>
            <a:r>
              <a:rPr lang="da-DK" sz="2000" b="1" dirty="0"/>
              <a:t>n) Diverse. </a:t>
            </a:r>
            <a:r>
              <a:rPr lang="da-DK" sz="2000" b="1" dirty="0">
                <a:solidFill>
                  <a:prstClr val="black"/>
                </a:solidFill>
              </a:rPr>
              <a:t>Hvis der er yderligere informationer og billeder kan de indsættes her</a:t>
            </a:r>
            <a:endParaRPr lang="da-DK" sz="2000" b="1" dirty="0"/>
          </a:p>
        </p:txBody>
      </p:sp>
      <p:sp>
        <p:nvSpPr>
          <p:cNvPr id="21" name="Pladsholder til indhold 20"/>
          <p:cNvSpPr>
            <a:spLocks noGrp="1"/>
          </p:cNvSpPr>
          <p:nvPr>
            <p:ph sz="half" idx="1"/>
          </p:nvPr>
        </p:nvSpPr>
        <p:spPr/>
        <p:txBody>
          <a:bodyPr/>
          <a:lstStyle/>
          <a:p>
            <a:endParaRPr lang="da-DK" dirty="0"/>
          </a:p>
        </p:txBody>
      </p:sp>
      <p:sp>
        <p:nvSpPr>
          <p:cNvPr id="22" name="Pladsholder til indhold 21"/>
          <p:cNvSpPr>
            <a:spLocks noGrp="1"/>
          </p:cNvSpPr>
          <p:nvPr>
            <p:ph sz="half" idx="2"/>
          </p:nvPr>
        </p:nvSpPr>
        <p:spPr/>
        <p:txBody>
          <a:bodyPr/>
          <a:lstStyle/>
          <a:p>
            <a:endParaRPr lang="da-DK" dirty="0"/>
          </a:p>
        </p:txBody>
      </p:sp>
    </p:spTree>
    <p:extLst>
      <p:ext uri="{BB962C8B-B14F-4D97-AF65-F5344CB8AC3E}">
        <p14:creationId xmlns:p14="http://schemas.microsoft.com/office/powerpoint/2010/main" val="960720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556CDCFB-CBEE-4DDC-9225-BD86DB889538}" type="slidenum">
              <a:rPr lang="da-DK" smtClean="0"/>
              <a:t>3</a:t>
            </a:fld>
            <a:endParaRPr lang="da-DK" dirty="0"/>
          </a:p>
        </p:txBody>
      </p:sp>
      <p:sp>
        <p:nvSpPr>
          <p:cNvPr id="5" name="Rektangel 4"/>
          <p:cNvSpPr/>
          <p:nvPr/>
        </p:nvSpPr>
        <p:spPr>
          <a:xfrm>
            <a:off x="128336" y="0"/>
            <a:ext cx="12063663" cy="6309420"/>
          </a:xfrm>
          <a:prstGeom prst="rect">
            <a:avLst/>
          </a:prstGeom>
        </p:spPr>
        <p:txBody>
          <a:bodyPr wrap="square">
            <a:spAutoFit/>
          </a:bodyPr>
          <a:lstStyle/>
          <a:p>
            <a:r>
              <a:rPr lang="da-DK" sz="2000" b="1" dirty="0"/>
              <a:t>Indsendelse af GIS-filer</a:t>
            </a:r>
          </a:p>
          <a:p>
            <a:endParaRPr lang="da-DK" sz="2000" b="1" dirty="0"/>
          </a:p>
          <a:p>
            <a:r>
              <a:rPr lang="da-DK" dirty="0"/>
              <a:t>For at vi kan anvende GIS-filerne optimalt, skal </a:t>
            </a:r>
          </a:p>
          <a:p>
            <a:pPr marL="285750" indent="-285750">
              <a:buFont typeface="Arial" panose="020B0604020202020204" pitchFamily="34" charset="0"/>
              <a:buChar char="•"/>
            </a:pPr>
            <a:r>
              <a:rPr lang="da-DK" b="1" dirty="0"/>
              <a:t>Shape-filen </a:t>
            </a:r>
            <a:r>
              <a:rPr lang="da-DK" dirty="0"/>
              <a:t>minimum bestående af en: .dbf-, .prj-, .shp-, .shx- og en .cpg-fil</a:t>
            </a:r>
          </a:p>
          <a:p>
            <a:r>
              <a:rPr lang="da-DK" dirty="0"/>
              <a:t>Eksempelvis: Marker.dbf, Marker.prj, Marker.shp, Marker.shx og Marker.cpg</a:t>
            </a:r>
          </a:p>
          <a:p>
            <a:endParaRPr lang="da-DK" dirty="0"/>
          </a:p>
          <a:p>
            <a:pPr marL="285750" indent="-285750">
              <a:buFont typeface="Arial" panose="020B0604020202020204" pitchFamily="34" charset="0"/>
              <a:buChar char="•"/>
            </a:pPr>
            <a:r>
              <a:rPr lang="da-DK" b="1" dirty="0"/>
              <a:t>Koordinatsystem:</a:t>
            </a:r>
            <a:r>
              <a:rPr lang="da-DK" dirty="0"/>
              <a:t> ETRS_1989_UTM_Zone_32N eller EPSG:25832</a:t>
            </a:r>
          </a:p>
          <a:p>
            <a:pPr marL="285750" indent="-285750">
              <a:buFont typeface="Arial" panose="020B0604020202020204" pitchFamily="34" charset="0"/>
              <a:buChar char="•"/>
            </a:pPr>
            <a:r>
              <a:rPr lang="da-DK" b="1" dirty="0"/>
              <a:t>Attributter: </a:t>
            </a:r>
            <a:endParaRPr lang="da-DK" dirty="0"/>
          </a:p>
          <a:p>
            <a:pPr marL="742950" lvl="1" indent="-285750">
              <a:buFont typeface="Courier New" panose="02070309020205020404" pitchFamily="49" charset="0"/>
              <a:buChar char="o"/>
            </a:pPr>
            <a:r>
              <a:rPr lang="da-DK" dirty="0"/>
              <a:t>punktid [integer]: angiver id for det enkelte punkt</a:t>
            </a:r>
          </a:p>
          <a:p>
            <a:pPr marL="742950" lvl="1" indent="-285750">
              <a:buFont typeface="Courier New" panose="02070309020205020404" pitchFamily="49" charset="0"/>
              <a:buChar char="o"/>
            </a:pPr>
            <a:r>
              <a:rPr lang="da-DK" dirty="0"/>
              <a:t>kote [double]: højden i m</a:t>
            </a:r>
          </a:p>
          <a:p>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r>
              <a:rPr lang="da-DK" sz="2000" b="1" dirty="0"/>
              <a:t>Indsendelse af PDF oversigtskort med GIS data</a:t>
            </a:r>
          </a:p>
          <a:p>
            <a:endParaRPr lang="da-DK" sz="2000" b="1" dirty="0"/>
          </a:p>
          <a:p>
            <a:pPr marL="285750" indent="-285750">
              <a:buFont typeface="Arial" panose="020B0604020202020204" pitchFamily="34" charset="0"/>
              <a:buChar char="•"/>
            </a:pPr>
            <a:r>
              <a:rPr lang="da-DK" dirty="0"/>
              <a:t>Hvis der er ortofoto tilgængelig, hvor MV fremgår, bør det som udgangspunkt være en del af dokumentationen. Det kan være en gode ide, at lave: </a:t>
            </a:r>
          </a:p>
          <a:p>
            <a:pPr marL="742950" lvl="1" indent="-285750">
              <a:buFont typeface="Arial" panose="020B0604020202020204" pitchFamily="34" charset="0"/>
              <a:buChar char="•"/>
            </a:pPr>
            <a:r>
              <a:rPr lang="da-DK" dirty="0"/>
              <a:t>Et dokument med hvid baggrund (se side 4)</a:t>
            </a:r>
          </a:p>
          <a:p>
            <a:pPr marL="742950" lvl="1" indent="-285750">
              <a:buFont typeface="Arial" panose="020B0604020202020204" pitchFamily="34" charset="0"/>
              <a:buChar char="•"/>
            </a:pPr>
            <a:r>
              <a:rPr lang="da-DK" dirty="0"/>
              <a:t>Et dokument med det seneste ortofoto, hvorpå det udgravede minivådområde fremgår (se side 4)</a:t>
            </a:r>
          </a:p>
          <a:p>
            <a:pPr marL="742950" lvl="1" indent="-285750">
              <a:buFont typeface="Arial" panose="020B0604020202020204" pitchFamily="34" charset="0"/>
              <a:buChar char="•"/>
            </a:pPr>
            <a:endParaRPr lang="da-DK" dirty="0"/>
          </a:p>
          <a:p>
            <a:endParaRPr lang="da-DK" dirty="0"/>
          </a:p>
        </p:txBody>
      </p:sp>
    </p:spTree>
    <p:extLst>
      <p:ext uri="{BB962C8B-B14F-4D97-AF65-F5344CB8AC3E}">
        <p14:creationId xmlns:p14="http://schemas.microsoft.com/office/powerpoint/2010/main" val="44864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p:cNvPicPr>
            <a:picLocks noChangeAspect="1"/>
          </p:cNvPicPr>
          <p:nvPr/>
        </p:nvPicPr>
        <p:blipFill>
          <a:blip r:embed="rId2"/>
          <a:stretch>
            <a:fillRect/>
          </a:stretch>
        </p:blipFill>
        <p:spPr>
          <a:xfrm>
            <a:off x="6660872" y="386260"/>
            <a:ext cx="4521986" cy="6394225"/>
          </a:xfrm>
          <a:prstGeom prst="rect">
            <a:avLst/>
          </a:prstGeom>
        </p:spPr>
      </p:pic>
      <p:pic>
        <p:nvPicPr>
          <p:cNvPr id="4" name="Billede 3"/>
          <p:cNvPicPr>
            <a:picLocks noChangeAspect="1"/>
          </p:cNvPicPr>
          <p:nvPr/>
        </p:nvPicPr>
        <p:blipFill>
          <a:blip r:embed="rId3"/>
          <a:stretch>
            <a:fillRect/>
          </a:stretch>
        </p:blipFill>
        <p:spPr>
          <a:xfrm>
            <a:off x="565303" y="386260"/>
            <a:ext cx="4479940" cy="6471740"/>
          </a:xfrm>
          <a:prstGeom prst="rect">
            <a:avLst/>
          </a:prstGeom>
        </p:spPr>
      </p:pic>
      <p:sp>
        <p:nvSpPr>
          <p:cNvPr id="2" name="Pladsholder til slidenummer 1"/>
          <p:cNvSpPr>
            <a:spLocks noGrp="1"/>
          </p:cNvSpPr>
          <p:nvPr>
            <p:ph type="sldNum" sz="quarter" idx="12"/>
          </p:nvPr>
        </p:nvSpPr>
        <p:spPr/>
        <p:txBody>
          <a:bodyPr/>
          <a:lstStyle/>
          <a:p>
            <a:fld id="{556CDCFB-CBEE-4DDC-9225-BD86DB889538}" type="slidenum">
              <a:rPr lang="da-DK" smtClean="0"/>
              <a:t>4</a:t>
            </a:fld>
            <a:endParaRPr lang="da-DK" dirty="0"/>
          </a:p>
        </p:txBody>
      </p:sp>
      <p:sp>
        <p:nvSpPr>
          <p:cNvPr id="5" name="Tekstfelt 4"/>
          <p:cNvSpPr txBox="1"/>
          <p:nvPr/>
        </p:nvSpPr>
        <p:spPr>
          <a:xfrm>
            <a:off x="2016405" y="522314"/>
            <a:ext cx="2813241" cy="400110"/>
          </a:xfrm>
          <a:prstGeom prst="rect">
            <a:avLst/>
          </a:prstGeom>
          <a:solidFill>
            <a:schemeClr val="bg1"/>
          </a:solidFill>
          <a:ln w="15875">
            <a:solidFill>
              <a:srgbClr val="FF0000"/>
            </a:solidFill>
          </a:ln>
        </p:spPr>
        <p:txBody>
          <a:bodyPr wrap="square" rtlCol="0">
            <a:spAutoFit/>
          </a:bodyPr>
          <a:lstStyle/>
          <a:p>
            <a:r>
              <a:rPr lang="da-DK" sz="2000" dirty="0">
                <a:solidFill>
                  <a:srgbClr val="FF0000"/>
                </a:solidFill>
              </a:rPr>
              <a:t>Eksempel uden ortofoto </a:t>
            </a:r>
          </a:p>
        </p:txBody>
      </p:sp>
      <p:sp>
        <p:nvSpPr>
          <p:cNvPr id="7" name="Rektangel 6"/>
          <p:cNvSpPr/>
          <p:nvPr/>
        </p:nvSpPr>
        <p:spPr>
          <a:xfrm>
            <a:off x="2016405" y="6105491"/>
            <a:ext cx="943795" cy="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7"/>
          <p:cNvSpPr/>
          <p:nvPr/>
        </p:nvSpPr>
        <p:spPr>
          <a:xfrm>
            <a:off x="4357469" y="6105491"/>
            <a:ext cx="640486" cy="1531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Rektangel 8"/>
          <p:cNvSpPr/>
          <p:nvPr/>
        </p:nvSpPr>
        <p:spPr>
          <a:xfrm>
            <a:off x="2054505" y="6475861"/>
            <a:ext cx="907842" cy="3046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Rektangel 9"/>
          <p:cNvSpPr/>
          <p:nvPr/>
        </p:nvSpPr>
        <p:spPr>
          <a:xfrm>
            <a:off x="3423026" y="6526972"/>
            <a:ext cx="943795" cy="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Tekstfelt 10"/>
          <p:cNvSpPr txBox="1"/>
          <p:nvPr/>
        </p:nvSpPr>
        <p:spPr>
          <a:xfrm>
            <a:off x="8223062" y="473483"/>
            <a:ext cx="2637443" cy="400110"/>
          </a:xfrm>
          <a:prstGeom prst="rect">
            <a:avLst/>
          </a:prstGeom>
          <a:solidFill>
            <a:schemeClr val="bg1"/>
          </a:solidFill>
          <a:ln w="15875">
            <a:solidFill>
              <a:srgbClr val="FF0000"/>
            </a:solidFill>
          </a:ln>
        </p:spPr>
        <p:txBody>
          <a:bodyPr wrap="square" rtlCol="0">
            <a:spAutoFit/>
          </a:bodyPr>
          <a:lstStyle/>
          <a:p>
            <a:r>
              <a:rPr lang="da-DK" sz="2000" dirty="0">
                <a:solidFill>
                  <a:srgbClr val="FF0000"/>
                </a:solidFill>
              </a:rPr>
              <a:t>Eksempel med ortofoto </a:t>
            </a:r>
          </a:p>
        </p:txBody>
      </p:sp>
      <p:sp>
        <p:nvSpPr>
          <p:cNvPr id="13" name="Rektangel 12"/>
          <p:cNvSpPr/>
          <p:nvPr/>
        </p:nvSpPr>
        <p:spPr>
          <a:xfrm>
            <a:off x="8152565" y="6007330"/>
            <a:ext cx="916069" cy="1963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4" name="Rektangel 13"/>
          <p:cNvSpPr/>
          <p:nvPr/>
        </p:nvSpPr>
        <p:spPr>
          <a:xfrm>
            <a:off x="10445319" y="6007330"/>
            <a:ext cx="551734" cy="1517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Rektangel 14"/>
          <p:cNvSpPr/>
          <p:nvPr/>
        </p:nvSpPr>
        <p:spPr>
          <a:xfrm>
            <a:off x="8152565" y="6359657"/>
            <a:ext cx="881172" cy="3108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Rektangel 15"/>
          <p:cNvSpPr/>
          <p:nvPr/>
        </p:nvSpPr>
        <p:spPr>
          <a:xfrm>
            <a:off x="9529250" y="6418971"/>
            <a:ext cx="916069" cy="1963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7" name="Tekstfelt 16"/>
          <p:cNvSpPr txBox="1"/>
          <p:nvPr/>
        </p:nvSpPr>
        <p:spPr>
          <a:xfrm>
            <a:off x="6901391" y="2724498"/>
            <a:ext cx="1736885" cy="1015663"/>
          </a:xfrm>
          <a:prstGeom prst="rect">
            <a:avLst/>
          </a:prstGeom>
          <a:solidFill>
            <a:schemeClr val="bg1"/>
          </a:solidFill>
        </p:spPr>
        <p:txBody>
          <a:bodyPr wrap="square" rtlCol="0">
            <a:spAutoFit/>
          </a:bodyPr>
          <a:lstStyle/>
          <a:p>
            <a:r>
              <a:rPr lang="da-DK" sz="1200" dirty="0"/>
              <a:t>Husk: </a:t>
            </a:r>
            <a:r>
              <a:rPr lang="da-DK" sz="1200" u="sng" dirty="0"/>
              <a:t>Altid</a:t>
            </a:r>
            <a:r>
              <a:rPr lang="da-DK" sz="1200" dirty="0"/>
              <a:t> med det nyeste baggrunds billede, hvorpå det gravede minivådområde fremgår. </a:t>
            </a:r>
          </a:p>
        </p:txBody>
      </p:sp>
      <p:sp>
        <p:nvSpPr>
          <p:cNvPr id="19" name="Tekstfelt 18"/>
          <p:cNvSpPr txBox="1"/>
          <p:nvPr/>
        </p:nvSpPr>
        <p:spPr>
          <a:xfrm rot="20002428">
            <a:off x="3780015" y="1802498"/>
            <a:ext cx="3692070" cy="1107996"/>
          </a:xfrm>
          <a:prstGeom prst="rect">
            <a:avLst/>
          </a:prstGeom>
          <a:noFill/>
          <a:ln w="22225">
            <a:solidFill>
              <a:srgbClr val="FF0000"/>
            </a:solidFill>
          </a:ln>
          <a:effectLst>
            <a:outerShdw blurRad="50800" dist="38100" dir="2700000" algn="tl" rotWithShape="0">
              <a:prstClr val="black">
                <a:alpha val="40000"/>
              </a:prstClr>
            </a:outerShdw>
          </a:effectLst>
        </p:spPr>
        <p:txBody>
          <a:bodyPr wrap="square" rtlCol="0">
            <a:spAutoFit/>
          </a:bodyPr>
          <a:lstStyle/>
          <a:p>
            <a:r>
              <a:rPr lang="da-DK" sz="6600" dirty="0">
                <a:solidFill>
                  <a:srgbClr val="FF0000"/>
                </a:solidFill>
              </a:rPr>
              <a:t>Eksempel</a:t>
            </a:r>
            <a:endParaRPr lang="da-DK" sz="5400" dirty="0">
              <a:solidFill>
                <a:srgbClr val="FF0000"/>
              </a:solidFill>
            </a:endParaRPr>
          </a:p>
        </p:txBody>
      </p:sp>
      <p:sp>
        <p:nvSpPr>
          <p:cNvPr id="18" name="Rektangel 17"/>
          <p:cNvSpPr/>
          <p:nvPr/>
        </p:nvSpPr>
        <p:spPr>
          <a:xfrm>
            <a:off x="0" y="0"/>
            <a:ext cx="1510029" cy="369332"/>
          </a:xfrm>
          <a:prstGeom prst="rect">
            <a:avLst/>
          </a:prstGeom>
        </p:spPr>
        <p:txBody>
          <a:bodyPr wrap="none">
            <a:spAutoFit/>
          </a:bodyPr>
          <a:lstStyle/>
          <a:p>
            <a:r>
              <a:rPr lang="da-DK" b="1" dirty="0"/>
              <a:t>Oversigtskort </a:t>
            </a:r>
          </a:p>
        </p:txBody>
      </p:sp>
    </p:spTree>
    <p:extLst>
      <p:ext uri="{BB962C8B-B14F-4D97-AF65-F5344CB8AC3E}">
        <p14:creationId xmlns:p14="http://schemas.microsoft.com/office/powerpoint/2010/main" val="351091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556CDCFB-CBEE-4DDC-9225-BD86DB889538}" type="slidenum">
              <a:rPr lang="da-DK" smtClean="0"/>
              <a:t>5</a:t>
            </a:fld>
            <a:endParaRPr lang="da-DK" dirty="0"/>
          </a:p>
        </p:txBody>
      </p:sp>
      <p:sp>
        <p:nvSpPr>
          <p:cNvPr id="6" name="Tekstfelt 5"/>
          <p:cNvSpPr txBox="1"/>
          <p:nvPr/>
        </p:nvSpPr>
        <p:spPr>
          <a:xfrm>
            <a:off x="108355" y="682814"/>
            <a:ext cx="11245445" cy="3354765"/>
          </a:xfrm>
          <a:prstGeom prst="rect">
            <a:avLst/>
          </a:prstGeom>
          <a:noFill/>
        </p:spPr>
        <p:txBody>
          <a:bodyPr wrap="square" rtlCol="0">
            <a:spAutoFit/>
          </a:bodyPr>
          <a:lstStyle/>
          <a:p>
            <a:r>
              <a:rPr lang="da-DK" sz="2000" b="1" dirty="0"/>
              <a:t>Indsendelse af billeddokumentation</a:t>
            </a:r>
          </a:p>
          <a:p>
            <a:endParaRPr lang="da-DK" sz="800" dirty="0"/>
          </a:p>
          <a:p>
            <a:r>
              <a:rPr lang="da-DK" sz="1600" dirty="0"/>
              <a:t>For at billederne kan vurderes af LBST, er det vigtigt at billederne er tydelige og af høj fotokvalitet. </a:t>
            </a:r>
          </a:p>
          <a:p>
            <a:endParaRPr lang="da-DK" sz="1600" dirty="0"/>
          </a:p>
          <a:p>
            <a:r>
              <a:rPr lang="da-DK" sz="1600" dirty="0"/>
              <a:t>Der må ikke være tvivl om, hvilke elementer billederne henviser til. </a:t>
            </a:r>
          </a:p>
          <a:p>
            <a:endParaRPr lang="da-DK" sz="1600" dirty="0"/>
          </a:p>
          <a:p>
            <a:r>
              <a:rPr lang="da-DK" sz="1600" dirty="0"/>
              <a:t>Der kan med fordel anvendes dronebilleder, der giver oversigt over hele minivådområdet. Er dette ikke muligt skal det sikres at der er billeder af hele minivådområdet. Nærbilleder af minivådområdet og installationer er også vigtige</a:t>
            </a:r>
            <a:r>
              <a:rPr lang="da-DK" sz="1600" dirty="0">
                <a:sym typeface="Wingdings" panose="05000000000000000000" pitchFamily="2" charset="2"/>
              </a:rPr>
              <a:t>. </a:t>
            </a:r>
            <a:r>
              <a:rPr lang="da-DK" sz="1600" dirty="0"/>
              <a:t> </a:t>
            </a:r>
          </a:p>
          <a:p>
            <a:endParaRPr lang="da-DK" sz="1600" dirty="0"/>
          </a:p>
          <a:p>
            <a:r>
              <a:rPr lang="da-DK" sz="1600" dirty="0"/>
              <a:t>Der må meget gerne være billeder fra anlægsfasens begyndelse, til der er kommet vand i minivådområdet. </a:t>
            </a:r>
          </a:p>
          <a:p>
            <a:endParaRPr lang="da-DK" sz="1600" dirty="0"/>
          </a:p>
          <a:p>
            <a:endParaRPr lang="da-DK" sz="1600" dirty="0"/>
          </a:p>
          <a:p>
            <a:r>
              <a:rPr lang="da-DK" sz="1600" dirty="0"/>
              <a:t>NB. Det er nemt at trække billederne fra din dokumentmappe, og over på dets placering i dette PowerPoint.</a:t>
            </a:r>
          </a:p>
          <a:p>
            <a:endParaRPr lang="da-DK" sz="800" dirty="0"/>
          </a:p>
        </p:txBody>
      </p:sp>
    </p:spTree>
    <p:extLst>
      <p:ext uri="{BB962C8B-B14F-4D97-AF65-F5344CB8AC3E}">
        <p14:creationId xmlns:p14="http://schemas.microsoft.com/office/powerpoint/2010/main" val="62913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556CDCFB-CBEE-4DDC-9225-BD86DB889538}" type="slidenum">
              <a:rPr lang="da-DK" smtClean="0"/>
              <a:t>6</a:t>
            </a:fld>
            <a:endParaRPr lang="da-DK" dirty="0"/>
          </a:p>
        </p:txBody>
      </p:sp>
      <p:sp>
        <p:nvSpPr>
          <p:cNvPr id="4" name="Tekstfelt 3"/>
          <p:cNvSpPr txBox="1"/>
          <p:nvPr/>
        </p:nvSpPr>
        <p:spPr>
          <a:xfrm>
            <a:off x="0" y="85931"/>
            <a:ext cx="12192000" cy="6955750"/>
          </a:xfrm>
          <a:prstGeom prst="rect">
            <a:avLst/>
          </a:prstGeom>
          <a:noFill/>
        </p:spPr>
        <p:txBody>
          <a:bodyPr wrap="square" rtlCol="0">
            <a:spAutoFit/>
          </a:bodyPr>
          <a:lstStyle/>
          <a:p>
            <a:pPr lvl="0"/>
            <a:r>
              <a:rPr lang="da-DK" sz="1500" b="1" u="sng" dirty="0">
                <a:solidFill>
                  <a:prstClr val="black"/>
                </a:solidFill>
              </a:rPr>
              <a:t>Vejledning til billeddokumentation:</a:t>
            </a:r>
          </a:p>
          <a:p>
            <a:pPr lvl="0"/>
            <a:endParaRPr lang="da-DK" sz="800" dirty="0">
              <a:solidFill>
                <a:prstClr val="black"/>
              </a:solidFill>
            </a:endParaRPr>
          </a:p>
          <a:p>
            <a:pPr lvl="0"/>
            <a:r>
              <a:rPr lang="da-DK" sz="1500" dirty="0">
                <a:solidFill>
                  <a:prstClr val="black"/>
                </a:solidFill>
              </a:rPr>
              <a:t>Ved hvert billede er der et beskrivelsesfelt, dette felt skal udfyldes. </a:t>
            </a:r>
          </a:p>
          <a:p>
            <a:pPr lvl="0"/>
            <a:r>
              <a:rPr lang="da-DK" sz="1500" dirty="0">
                <a:solidFill>
                  <a:prstClr val="black"/>
                </a:solidFill>
              </a:rPr>
              <a:t>Siderne må gerne kopieres, så der indsendes flere sider af samme element, fx. Hvis der er flere udløbsrør. </a:t>
            </a:r>
            <a:endParaRPr lang="da-DK" sz="800" dirty="0">
              <a:solidFill>
                <a:prstClr val="black"/>
              </a:solidFill>
            </a:endParaRPr>
          </a:p>
          <a:p>
            <a:pPr lvl="0"/>
            <a:r>
              <a:rPr lang="da-DK" sz="1500" u="sng" dirty="0">
                <a:solidFill>
                  <a:prstClr val="black"/>
                </a:solidFill>
              </a:rPr>
              <a:t>OBS</a:t>
            </a:r>
            <a:r>
              <a:rPr lang="da-DK" sz="1500" dirty="0">
                <a:solidFill>
                  <a:prstClr val="black"/>
                </a:solidFill>
              </a:rPr>
              <a:t>. Ved flere af elementerne skal der være afstandsbillede og nærbillede. Dette fremgår ved det enkelte element. </a:t>
            </a:r>
          </a:p>
          <a:p>
            <a:pPr lvl="0"/>
            <a:endParaRPr lang="da-DK" sz="800" dirty="0">
              <a:solidFill>
                <a:prstClr val="black"/>
              </a:solidFill>
            </a:endParaRPr>
          </a:p>
          <a:p>
            <a:pPr lvl="0"/>
            <a:r>
              <a:rPr lang="da-DK" i="1" dirty="0">
                <a:solidFill>
                  <a:prstClr val="black"/>
                </a:solidFill>
              </a:rPr>
              <a:t>Billeder der skal fremgå af det indsendte materiale:</a:t>
            </a:r>
          </a:p>
          <a:p>
            <a:pPr marL="342900" lvl="0" indent="-342900">
              <a:buFont typeface="+mj-lt"/>
              <a:buAutoNum type="alphaLcPeriod"/>
            </a:pPr>
            <a:r>
              <a:rPr lang="da-DK" sz="1600" i="1" dirty="0">
                <a:solidFill>
                  <a:prstClr val="black"/>
                </a:solidFill>
              </a:rPr>
              <a:t>Div. billeder fra anlægsfasen</a:t>
            </a:r>
          </a:p>
          <a:p>
            <a:pPr marL="342900" lvl="0" indent="-342900">
              <a:buFont typeface="+mj-lt"/>
              <a:buAutoNum type="alphaLcPeriod"/>
            </a:pPr>
            <a:r>
              <a:rPr lang="da-DK" sz="1600" i="1" dirty="0">
                <a:solidFill>
                  <a:prstClr val="black"/>
                </a:solidFill>
              </a:rPr>
              <a:t>View over hele minivådområdet, gerne dronebillede</a:t>
            </a:r>
          </a:p>
          <a:p>
            <a:pPr marL="342900" lvl="0" indent="-342900">
              <a:buFont typeface="+mj-lt"/>
              <a:buAutoNum type="alphaLcPeriod"/>
            </a:pPr>
            <a:r>
              <a:rPr lang="da-DK" sz="1600" i="1" dirty="0">
                <a:solidFill>
                  <a:prstClr val="black"/>
                </a:solidFill>
              </a:rPr>
              <a:t>Sedimentationsbassin, fotodokumenteres så man kan se hele bassinet med samtlige rør</a:t>
            </a:r>
          </a:p>
          <a:p>
            <a:pPr marL="342900" lvl="0" indent="-342900">
              <a:buFont typeface="+mj-lt"/>
              <a:buAutoNum type="alphaLcPeriod"/>
            </a:pPr>
            <a:r>
              <a:rPr lang="da-DK" sz="1600" i="1" dirty="0">
                <a:solidFill>
                  <a:prstClr val="black"/>
                </a:solidFill>
              </a:rPr>
              <a:t>Indløbsrør, pumpe eller grøft i sedimentionsbassin</a:t>
            </a:r>
          </a:p>
          <a:p>
            <a:pPr marL="800100" lvl="1" indent="-342900">
              <a:buFont typeface="+mj-lt"/>
              <a:buAutoNum type="alphaLcPeriod"/>
            </a:pPr>
            <a:r>
              <a:rPr lang="da-DK" sz="1600" i="1" dirty="0">
                <a:solidFill>
                  <a:prstClr val="black"/>
                </a:solidFill>
              </a:rPr>
              <a:t>Indløb med rør: billede af indløbsrør opmålt med tommestok, hvor diameteren tydeligt fremgår. Afstandsbillede og nærbillede</a:t>
            </a:r>
          </a:p>
          <a:p>
            <a:pPr marL="800100" lvl="1" indent="-342900">
              <a:buFont typeface="+mj-lt"/>
              <a:buAutoNum type="alphaLcPeriod"/>
            </a:pPr>
            <a:r>
              <a:rPr lang="da-DK" sz="1600" i="1" dirty="0">
                <a:solidFill>
                  <a:prstClr val="black"/>
                </a:solidFill>
              </a:rPr>
              <a:t>Indløb med pumpe: billede af pumpens udløbsrør i sedimentationsbassinet opmålt med tommestok, hvor diameteren tydeligt fremgår Billede af pumpen, samt afstandsbillede og nærbillede af pumpens udløbsrør i sedimentationsbassinet</a:t>
            </a:r>
          </a:p>
          <a:p>
            <a:pPr marL="800100" lvl="1" indent="-342900">
              <a:buFont typeface="+mj-lt"/>
              <a:buAutoNum type="alphaLcPeriod"/>
            </a:pPr>
            <a:r>
              <a:rPr lang="da-DK" sz="1600" i="1" dirty="0"/>
              <a:t>Indløb med grøft: skal fotodokumenteres med et billede ind mod sedimentationsbassinet</a:t>
            </a:r>
          </a:p>
          <a:p>
            <a:pPr marL="342900" lvl="0" indent="-342900">
              <a:buFont typeface="+mj-lt"/>
              <a:buAutoNum type="alphaLcPeriod"/>
            </a:pPr>
            <a:r>
              <a:rPr lang="da-DK" sz="1600" i="1" dirty="0">
                <a:solidFill>
                  <a:prstClr val="black"/>
                </a:solidFill>
              </a:rPr>
              <a:t>Bræmme eller overrisling mellem sedimentationsbassin og 1. dybe zone</a:t>
            </a:r>
          </a:p>
          <a:p>
            <a:pPr marL="342900" lvl="0" indent="-342900">
              <a:buFont typeface="+mj-lt"/>
              <a:buAutoNum type="alphaLcPeriod"/>
            </a:pPr>
            <a:r>
              <a:rPr lang="da-DK" sz="1600" i="1" dirty="0"/>
              <a:t>Minivådområdet fotodokumenteres så alle øvrige bassiner fremgår, gerne fra forskellige vinkler</a:t>
            </a:r>
          </a:p>
          <a:p>
            <a:pPr marL="342900" lvl="0" indent="-342900">
              <a:buFont typeface="+mj-lt"/>
              <a:buAutoNum type="alphaLcPeriod"/>
            </a:pPr>
            <a:r>
              <a:rPr lang="da-DK" sz="1600" i="1" dirty="0">
                <a:solidFill>
                  <a:prstClr val="black"/>
                </a:solidFill>
              </a:rPr>
              <a:t>Neddykket udløbsrør, billede af udløbsrør opmålt med tommestok, hvor diameteren tydeligt fremgår. Afstandsbillede og nærbillede. Hvis udløbsrøret ligger under vand, tages billederne ved iltningstrappen/brønden</a:t>
            </a:r>
          </a:p>
          <a:p>
            <a:pPr marL="342900" lvl="0" indent="-342900">
              <a:buFont typeface="+mj-lt"/>
              <a:buAutoNum type="alphaLcPeriod"/>
            </a:pPr>
            <a:r>
              <a:rPr lang="da-DK" sz="1600" i="1" dirty="0">
                <a:solidFill>
                  <a:prstClr val="black"/>
                </a:solidFill>
              </a:rPr>
              <a:t>Iltningsbrønd og/eller iltningstrappe</a:t>
            </a:r>
          </a:p>
          <a:p>
            <a:pPr marL="342900" lvl="0" indent="-342900">
              <a:buFont typeface="+mj-lt"/>
              <a:buAutoNum type="alphaLcPeriod"/>
            </a:pPr>
            <a:r>
              <a:rPr lang="da-DK" sz="1600" i="1" dirty="0">
                <a:solidFill>
                  <a:prstClr val="black"/>
                </a:solidFill>
              </a:rPr>
              <a:t>Tilsåede brinker. 1-2 billeder. Hvis der ikke er udsået frø endnu, skal der indsendes faktura med udbetalingsanmodningen </a:t>
            </a:r>
          </a:p>
          <a:p>
            <a:pPr marL="342900" indent="-342900">
              <a:buFont typeface="+mj-lt"/>
              <a:buAutoNum type="alphaLcPeriod"/>
            </a:pPr>
            <a:r>
              <a:rPr lang="da-DK" sz="1600" i="1" dirty="0"/>
              <a:t> Skilt. Se regler vedr. skiltning i vejledningen.</a:t>
            </a:r>
          </a:p>
          <a:p>
            <a:pPr marL="342900" indent="-342900">
              <a:buFont typeface="+mj-lt"/>
              <a:buAutoNum type="alphaLcPeriod"/>
            </a:pPr>
            <a:r>
              <a:rPr lang="da-DK" sz="1600" i="1" dirty="0"/>
              <a:t>Billeder af jordbundsforhold i de tørre bassiner for at dokumentere lavpermeabel bund</a:t>
            </a:r>
            <a:r>
              <a:rPr lang="da-DK" sz="1600" i="1"/>
              <a:t>. Er </a:t>
            </a:r>
            <a:r>
              <a:rPr lang="da-DK" sz="1600" i="1" dirty="0"/>
              <a:t>der ikke tilstrækkeligt </a:t>
            </a:r>
            <a:r>
              <a:rPr lang="da-DK" sz="1600" i="1" dirty="0" err="1"/>
              <a:t>lerindhold</a:t>
            </a:r>
            <a:r>
              <a:rPr lang="da-DK" sz="1600" i="1" dirty="0"/>
              <a:t>, etableres en </a:t>
            </a:r>
            <a:r>
              <a:rPr lang="da-DK" sz="1600" i="1" dirty="0" err="1"/>
              <a:t>lermembran</a:t>
            </a:r>
            <a:r>
              <a:rPr lang="da-DK" sz="1600" i="1" dirty="0"/>
              <a:t> og der indsættes billeder fra anlægsarbejdet.</a:t>
            </a:r>
          </a:p>
          <a:p>
            <a:pPr marL="342900" indent="-342900">
              <a:buFont typeface="+mj-lt"/>
              <a:buAutoNum type="alphaLcPeriod"/>
            </a:pPr>
            <a:r>
              <a:rPr lang="da-DK" sz="1600" i="1" dirty="0">
                <a:solidFill>
                  <a:prstClr val="black"/>
                </a:solidFill>
              </a:rPr>
              <a:t>Hvis der er søgt om tilskud til vandplanter, indsættes der billeder fra anlægsarbejdet eller efter udplantning</a:t>
            </a:r>
          </a:p>
          <a:p>
            <a:pPr marL="342900" lvl="0" indent="-342900">
              <a:buFont typeface="+mj-lt"/>
              <a:buAutoNum type="alphaLcPeriod"/>
            </a:pPr>
            <a:r>
              <a:rPr lang="da-DK" sz="1600" i="1" dirty="0"/>
              <a:t>Dokumentation for at det omkringliggende areal er beplantet og fri for jordbearbejdning. Billeder der viser at det omkringliggende areal er    mindst 3 meter bred.</a:t>
            </a:r>
          </a:p>
          <a:p>
            <a:pPr marL="342900" lvl="0" indent="-342900">
              <a:buFont typeface="+mj-lt"/>
              <a:buAutoNum type="alphaLcPeriod"/>
            </a:pPr>
            <a:r>
              <a:rPr lang="da-DK" sz="1600" i="1" dirty="0">
                <a:solidFill>
                  <a:prstClr val="black"/>
                </a:solidFill>
              </a:rPr>
              <a:t>Diverse. Hvis der er yderligere informationer og billeder kan de indsættes her</a:t>
            </a:r>
            <a:endParaRPr lang="da-DK" dirty="0"/>
          </a:p>
        </p:txBody>
      </p:sp>
    </p:spTree>
    <p:extLst>
      <p:ext uri="{BB962C8B-B14F-4D97-AF65-F5344CB8AC3E}">
        <p14:creationId xmlns:p14="http://schemas.microsoft.com/office/powerpoint/2010/main" val="171304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half" idx="2"/>
          </p:nvPr>
        </p:nvSpPr>
        <p:spPr/>
        <p:txBody>
          <a:bodyPr/>
          <a:lstStyle/>
          <a:p>
            <a:endParaRPr lang="da-DK"/>
          </a:p>
        </p:txBody>
      </p:sp>
      <p:sp>
        <p:nvSpPr>
          <p:cNvPr id="3" name="Pladsholder til indhold 2"/>
          <p:cNvSpPr>
            <a:spLocks noGrp="1"/>
          </p:cNvSpPr>
          <p:nvPr>
            <p:ph sz="half" idx="1"/>
          </p:nvPr>
        </p:nvSpPr>
        <p:spPr/>
        <p:txBody>
          <a:bodyPr/>
          <a:lstStyle/>
          <a:p>
            <a:endParaRPr lang="da-DK" dirty="0"/>
          </a:p>
        </p:txBody>
      </p:sp>
      <p:sp>
        <p:nvSpPr>
          <p:cNvPr id="12" name="Tekstfelt 11"/>
          <p:cNvSpPr txBox="1"/>
          <p:nvPr/>
        </p:nvSpPr>
        <p:spPr>
          <a:xfrm>
            <a:off x="838200" y="853606"/>
            <a:ext cx="1290097" cy="646331"/>
          </a:xfrm>
          <a:prstGeom prst="rect">
            <a:avLst/>
          </a:prstGeom>
          <a:noFill/>
        </p:spPr>
        <p:txBody>
          <a:bodyPr wrap="none" rtlCol="0">
            <a:spAutoFit/>
          </a:bodyPr>
          <a:lstStyle/>
          <a:p>
            <a:r>
              <a:rPr lang="da-DK" u="sng" dirty="0"/>
              <a:t>Beskrivelse:</a:t>
            </a:r>
          </a:p>
          <a:p>
            <a:endParaRPr lang="da-DK" u="sng" dirty="0"/>
          </a:p>
        </p:txBody>
      </p:sp>
      <p:sp>
        <p:nvSpPr>
          <p:cNvPr id="14" name="Pladsholder til slidenummer 13"/>
          <p:cNvSpPr>
            <a:spLocks noGrp="1"/>
          </p:cNvSpPr>
          <p:nvPr>
            <p:ph type="sldNum" sz="quarter" idx="12"/>
          </p:nvPr>
        </p:nvSpPr>
        <p:spPr/>
        <p:txBody>
          <a:bodyPr/>
          <a:lstStyle/>
          <a:p>
            <a:fld id="{556CDCFB-CBEE-4DDC-9225-BD86DB889538}" type="slidenum">
              <a:rPr lang="da-DK" smtClean="0"/>
              <a:t>7</a:t>
            </a:fld>
            <a:endParaRPr lang="da-DK" dirty="0"/>
          </a:p>
        </p:txBody>
      </p:sp>
      <p:sp>
        <p:nvSpPr>
          <p:cNvPr id="15" name="Rektangel 14"/>
          <p:cNvSpPr/>
          <p:nvPr/>
        </p:nvSpPr>
        <p:spPr>
          <a:xfrm>
            <a:off x="838200" y="59976"/>
            <a:ext cx="3456844" cy="400110"/>
          </a:xfrm>
          <a:prstGeom prst="rect">
            <a:avLst/>
          </a:prstGeom>
        </p:spPr>
        <p:txBody>
          <a:bodyPr wrap="none">
            <a:spAutoFit/>
          </a:bodyPr>
          <a:lstStyle/>
          <a:p>
            <a:r>
              <a:rPr lang="da-DK" sz="2000" b="1" dirty="0"/>
              <a:t>a) Div. Billeder fra anlægsfasen</a:t>
            </a:r>
          </a:p>
        </p:txBody>
      </p:sp>
      <p:sp>
        <p:nvSpPr>
          <p:cNvPr id="13" name="Tekstfelt 12"/>
          <p:cNvSpPr txBox="1"/>
          <p:nvPr/>
        </p:nvSpPr>
        <p:spPr>
          <a:xfrm>
            <a:off x="6172200" y="853606"/>
            <a:ext cx="1396023" cy="646331"/>
          </a:xfrm>
          <a:prstGeom prst="rect">
            <a:avLst/>
          </a:prstGeom>
          <a:noFill/>
        </p:spPr>
        <p:txBody>
          <a:bodyPr wrap="none" rtlCol="0">
            <a:spAutoFit/>
          </a:bodyPr>
          <a:lstStyle/>
          <a:p>
            <a:r>
              <a:rPr lang="da-DK" u="sng" dirty="0"/>
              <a:t>Beskrivelse: </a:t>
            </a:r>
          </a:p>
          <a:p>
            <a:r>
              <a:rPr lang="da-DK" dirty="0"/>
              <a:t> </a:t>
            </a:r>
          </a:p>
        </p:txBody>
      </p:sp>
      <p:sp>
        <p:nvSpPr>
          <p:cNvPr id="8" name="Tekstfelt 7"/>
          <p:cNvSpPr txBox="1"/>
          <p:nvPr/>
        </p:nvSpPr>
        <p:spPr>
          <a:xfrm>
            <a:off x="3737811" y="2197768"/>
            <a:ext cx="184731" cy="369332"/>
          </a:xfrm>
          <a:prstGeom prst="rect">
            <a:avLst/>
          </a:prstGeom>
          <a:noFill/>
        </p:spPr>
        <p:txBody>
          <a:bodyPr wrap="none" rtlCol="0">
            <a:spAutoFit/>
          </a:bodyPr>
          <a:lstStyle/>
          <a:p>
            <a:endParaRPr lang="da-DK" dirty="0"/>
          </a:p>
        </p:txBody>
      </p:sp>
    </p:spTree>
    <p:extLst>
      <p:ext uri="{BB962C8B-B14F-4D97-AF65-F5344CB8AC3E}">
        <p14:creationId xmlns:p14="http://schemas.microsoft.com/office/powerpoint/2010/main" val="191274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felt 11"/>
          <p:cNvSpPr txBox="1"/>
          <p:nvPr/>
        </p:nvSpPr>
        <p:spPr>
          <a:xfrm>
            <a:off x="838200" y="853606"/>
            <a:ext cx="1290097" cy="1200329"/>
          </a:xfrm>
          <a:prstGeom prst="rect">
            <a:avLst/>
          </a:prstGeom>
          <a:noFill/>
        </p:spPr>
        <p:txBody>
          <a:bodyPr wrap="none" rtlCol="0">
            <a:spAutoFit/>
          </a:bodyPr>
          <a:lstStyle/>
          <a:p>
            <a:r>
              <a:rPr lang="da-DK" u="sng" dirty="0"/>
              <a:t>Beskrivelse:</a:t>
            </a:r>
          </a:p>
          <a:p>
            <a:r>
              <a:rPr lang="da-DK" dirty="0"/>
              <a:t> </a:t>
            </a:r>
          </a:p>
          <a:p>
            <a:endParaRPr lang="da-DK" dirty="0"/>
          </a:p>
          <a:p>
            <a:endParaRPr lang="da-DK" dirty="0"/>
          </a:p>
        </p:txBody>
      </p:sp>
      <p:sp>
        <p:nvSpPr>
          <p:cNvPr id="14" name="Pladsholder til slidenummer 13"/>
          <p:cNvSpPr>
            <a:spLocks noGrp="1"/>
          </p:cNvSpPr>
          <p:nvPr>
            <p:ph type="sldNum" sz="quarter" idx="12"/>
          </p:nvPr>
        </p:nvSpPr>
        <p:spPr/>
        <p:txBody>
          <a:bodyPr/>
          <a:lstStyle/>
          <a:p>
            <a:fld id="{556CDCFB-CBEE-4DDC-9225-BD86DB889538}" type="slidenum">
              <a:rPr lang="da-DK" smtClean="0"/>
              <a:t>8</a:t>
            </a:fld>
            <a:endParaRPr lang="da-DK" dirty="0"/>
          </a:p>
        </p:txBody>
      </p:sp>
      <p:sp>
        <p:nvSpPr>
          <p:cNvPr id="15" name="Rektangel 14"/>
          <p:cNvSpPr/>
          <p:nvPr/>
        </p:nvSpPr>
        <p:spPr>
          <a:xfrm>
            <a:off x="838200" y="59976"/>
            <a:ext cx="6015749" cy="400110"/>
          </a:xfrm>
          <a:prstGeom prst="rect">
            <a:avLst/>
          </a:prstGeom>
        </p:spPr>
        <p:txBody>
          <a:bodyPr wrap="none">
            <a:spAutoFit/>
          </a:bodyPr>
          <a:lstStyle/>
          <a:p>
            <a:r>
              <a:rPr lang="da-DK" sz="2000" b="1" dirty="0"/>
              <a:t>b) View over hele minivådområdet, gerne dronebillede</a:t>
            </a:r>
          </a:p>
        </p:txBody>
      </p:sp>
      <p:sp>
        <p:nvSpPr>
          <p:cNvPr id="13" name="Tekstfelt 12"/>
          <p:cNvSpPr txBox="1"/>
          <p:nvPr/>
        </p:nvSpPr>
        <p:spPr>
          <a:xfrm>
            <a:off x="6172200" y="853606"/>
            <a:ext cx="1342996" cy="923330"/>
          </a:xfrm>
          <a:prstGeom prst="rect">
            <a:avLst/>
          </a:prstGeom>
          <a:noFill/>
        </p:spPr>
        <p:txBody>
          <a:bodyPr wrap="none" rtlCol="0">
            <a:spAutoFit/>
          </a:bodyPr>
          <a:lstStyle/>
          <a:p>
            <a:r>
              <a:rPr lang="da-DK" u="sng" dirty="0"/>
              <a:t>Beskrivelse: </a:t>
            </a:r>
          </a:p>
          <a:p>
            <a:endParaRPr lang="da-DK" dirty="0"/>
          </a:p>
          <a:p>
            <a:endParaRPr lang="da-DK" dirty="0"/>
          </a:p>
        </p:txBody>
      </p:sp>
      <p:sp>
        <p:nvSpPr>
          <p:cNvPr id="8" name="Tekstfelt 7"/>
          <p:cNvSpPr txBox="1"/>
          <p:nvPr/>
        </p:nvSpPr>
        <p:spPr>
          <a:xfrm>
            <a:off x="3737811" y="2197768"/>
            <a:ext cx="184731" cy="369332"/>
          </a:xfrm>
          <a:prstGeom prst="rect">
            <a:avLst/>
          </a:prstGeom>
          <a:noFill/>
        </p:spPr>
        <p:txBody>
          <a:bodyPr wrap="none" rtlCol="0">
            <a:spAutoFit/>
          </a:bodyPr>
          <a:lstStyle/>
          <a:p>
            <a:endParaRPr lang="da-DK" dirty="0"/>
          </a:p>
        </p:txBody>
      </p:sp>
      <p:sp>
        <p:nvSpPr>
          <p:cNvPr id="2" name="Pladsholder til indhold 1"/>
          <p:cNvSpPr>
            <a:spLocks noGrp="1"/>
          </p:cNvSpPr>
          <p:nvPr>
            <p:ph sz="half" idx="1"/>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spTree>
    <p:extLst>
      <p:ext uri="{BB962C8B-B14F-4D97-AF65-F5344CB8AC3E}">
        <p14:creationId xmlns:p14="http://schemas.microsoft.com/office/powerpoint/2010/main" val="286839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slidenummer 13"/>
          <p:cNvSpPr>
            <a:spLocks noGrp="1"/>
          </p:cNvSpPr>
          <p:nvPr>
            <p:ph type="sldNum" sz="quarter" idx="12"/>
          </p:nvPr>
        </p:nvSpPr>
        <p:spPr/>
        <p:txBody>
          <a:bodyPr/>
          <a:lstStyle/>
          <a:p>
            <a:fld id="{556CDCFB-CBEE-4DDC-9225-BD86DB889538}" type="slidenum">
              <a:rPr lang="da-DK" smtClean="0"/>
              <a:t>9</a:t>
            </a:fld>
            <a:endParaRPr lang="da-DK" dirty="0"/>
          </a:p>
        </p:txBody>
      </p:sp>
      <p:sp>
        <p:nvSpPr>
          <p:cNvPr id="15" name="Rektangel 14"/>
          <p:cNvSpPr/>
          <p:nvPr/>
        </p:nvSpPr>
        <p:spPr>
          <a:xfrm>
            <a:off x="838200" y="59976"/>
            <a:ext cx="9778767" cy="400110"/>
          </a:xfrm>
          <a:prstGeom prst="rect">
            <a:avLst/>
          </a:prstGeom>
        </p:spPr>
        <p:txBody>
          <a:bodyPr wrap="none">
            <a:spAutoFit/>
          </a:bodyPr>
          <a:lstStyle/>
          <a:p>
            <a:r>
              <a:rPr lang="da-DK" sz="2000" b="1" dirty="0"/>
              <a:t>c) Sedimentationsbassin, fotodokumenteres så man kan se hele bassinet med samtlige rør</a:t>
            </a:r>
          </a:p>
        </p:txBody>
      </p:sp>
      <p:sp>
        <p:nvSpPr>
          <p:cNvPr id="7" name="Tekstfelt 6"/>
          <p:cNvSpPr txBox="1"/>
          <p:nvPr/>
        </p:nvSpPr>
        <p:spPr>
          <a:xfrm>
            <a:off x="838200" y="853606"/>
            <a:ext cx="1342996" cy="923330"/>
          </a:xfrm>
          <a:prstGeom prst="rect">
            <a:avLst/>
          </a:prstGeom>
          <a:noFill/>
        </p:spPr>
        <p:txBody>
          <a:bodyPr wrap="none" rtlCol="0">
            <a:spAutoFit/>
          </a:bodyPr>
          <a:lstStyle/>
          <a:p>
            <a:r>
              <a:rPr lang="da-DK" u="sng" dirty="0"/>
              <a:t>Beskrivelse: </a:t>
            </a:r>
          </a:p>
          <a:p>
            <a:endParaRPr lang="da-DK" dirty="0"/>
          </a:p>
          <a:p>
            <a:endParaRPr lang="da-DK" dirty="0"/>
          </a:p>
        </p:txBody>
      </p:sp>
      <p:sp>
        <p:nvSpPr>
          <p:cNvPr id="8" name="Tekstfelt 7"/>
          <p:cNvSpPr txBox="1"/>
          <p:nvPr/>
        </p:nvSpPr>
        <p:spPr>
          <a:xfrm>
            <a:off x="6172200" y="853606"/>
            <a:ext cx="5636059" cy="646331"/>
          </a:xfrm>
          <a:prstGeom prst="rect">
            <a:avLst/>
          </a:prstGeom>
          <a:noFill/>
        </p:spPr>
        <p:txBody>
          <a:bodyPr wrap="square" rtlCol="0">
            <a:spAutoFit/>
          </a:bodyPr>
          <a:lstStyle/>
          <a:p>
            <a:r>
              <a:rPr lang="da-DK" u="sng" dirty="0"/>
              <a:t>Beskrivelse: </a:t>
            </a:r>
          </a:p>
          <a:p>
            <a:endParaRPr lang="da-DK" dirty="0"/>
          </a:p>
        </p:txBody>
      </p:sp>
      <p:sp>
        <p:nvSpPr>
          <p:cNvPr id="2" name="Pladsholder til indhold 1"/>
          <p:cNvSpPr>
            <a:spLocks noGrp="1"/>
          </p:cNvSpPr>
          <p:nvPr>
            <p:ph sz="half" idx="1"/>
          </p:nvPr>
        </p:nvSpPr>
        <p:spPr/>
        <p:txBody>
          <a:bodyPr/>
          <a:lstStyle/>
          <a:p>
            <a:endParaRPr lang="da-DK"/>
          </a:p>
        </p:txBody>
      </p:sp>
      <p:sp>
        <p:nvSpPr>
          <p:cNvPr id="3" name="Pladsholder til indhold 2"/>
          <p:cNvSpPr>
            <a:spLocks noGrp="1"/>
          </p:cNvSpPr>
          <p:nvPr>
            <p:ph sz="half" idx="2"/>
          </p:nvPr>
        </p:nvSpPr>
        <p:spPr/>
        <p:txBody>
          <a:bodyPr/>
          <a:lstStyle/>
          <a:p>
            <a:endParaRPr lang="da-DK"/>
          </a:p>
        </p:txBody>
      </p:sp>
    </p:spTree>
    <p:extLst>
      <p:ext uri="{BB962C8B-B14F-4D97-AF65-F5344CB8AC3E}">
        <p14:creationId xmlns:p14="http://schemas.microsoft.com/office/powerpoint/2010/main" val="1938844859"/>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5479</TotalTime>
  <Words>1519</Words>
  <Application>Microsoft Office PowerPoint</Application>
  <PresentationFormat>Widescreen</PresentationFormat>
  <Paragraphs>197</Paragraphs>
  <Slides>26</Slides>
  <Notes>19</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26</vt:i4>
      </vt:variant>
    </vt:vector>
  </HeadingPairs>
  <TitlesOfParts>
    <vt:vector size="33" baseType="lpstr">
      <vt:lpstr>Arial Unicode MS</vt:lpstr>
      <vt:lpstr>Arial</vt:lpstr>
      <vt:lpstr>Calibri</vt:lpstr>
      <vt:lpstr>Calibri Light</vt:lpstr>
      <vt:lpstr>Courier New</vt:lpstr>
      <vt:lpstr>Wingdings</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f)Minivådområdet fotodokumenteres så alle øvrige bassiner fremgår, gerne fra forskellige vinkler</vt:lpstr>
      <vt:lpstr>f)Minivådområdet fotodokumenteres så alle øvrige bassiner fremgår, gerne fra forskellige vinkler</vt:lpstr>
      <vt:lpstr>f)Minivådområdet fotodokumenteres så alle øvrige bassiner fremgår, gerne fra forskellige vinkler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Daniel Rasmussen (NaturErhvervstyrelsen)</dc:creator>
  <cp:lastModifiedBy>Lene Nicolaisen</cp:lastModifiedBy>
  <cp:revision>146</cp:revision>
  <cp:lastPrinted>2020-01-27T14:01:29Z</cp:lastPrinted>
  <dcterms:created xsi:type="dcterms:W3CDTF">2019-12-17T13:54:26Z</dcterms:created>
  <dcterms:modified xsi:type="dcterms:W3CDTF">2024-06-11T08:19:07Z</dcterms:modified>
</cp:coreProperties>
</file>